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479.xml" ContentType="application/vnd.openxmlformats-officedocument.presentationml.tags+xml"/>
  <Override PartName="/ppt/notesSlides/notesSlide1.xml" ContentType="application/vnd.openxmlformats-officedocument.presentationml.notesSlide+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notesSlides/notesSlide2.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notesSlides/notesSlide3.xml" ContentType="application/vnd.openxmlformats-officedocument.presentationml.notesSlide+xml"/>
  <Override PartName="/ppt/tags/tag485.xml" ContentType="application/vnd.openxmlformats-officedocument.presentationml.tags+xml"/>
  <Override PartName="/ppt/tags/tag486.xml" ContentType="application/vnd.openxmlformats-officedocument.presentationml.tags+xml"/>
  <Override PartName="/ppt/notesSlides/notesSlide4.xml" ContentType="application/vnd.openxmlformats-officedocument.presentationml.notesSlide+xml"/>
  <Override PartName="/ppt/tags/tag487.xml" ContentType="application/vnd.openxmlformats-officedocument.presentationml.tags+xml"/>
  <Override PartName="/ppt/notesSlides/notesSlide5.xml" ContentType="application/vnd.openxmlformats-officedocument.presentationml.notesSlide+xml"/>
  <Override PartName="/ppt/tags/tag488.xml" ContentType="application/vnd.openxmlformats-officedocument.presentationml.tags+xml"/>
  <Override PartName="/ppt/tags/tag489.xml" ContentType="application/vnd.openxmlformats-officedocument.presentationml.tags+xml"/>
  <Override PartName="/ppt/notesSlides/notesSlide6.xml" ContentType="application/vnd.openxmlformats-officedocument.presentationml.notesSlide+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notesSlides/notesSlide7.xml" ContentType="application/vnd.openxmlformats-officedocument.presentationml.notesSlide+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notesSlides/notesSlide8.xml" ContentType="application/vnd.openxmlformats-officedocument.presentationml.notesSlide+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notesSlides/notesSlide9.xml" ContentType="application/vnd.openxmlformats-officedocument.presentationml.notesSlide+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notesSlides/notesSlide10.xml" ContentType="application/vnd.openxmlformats-officedocument.presentationml.notesSlide+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notesSlides/notesSlide11.xml" ContentType="application/vnd.openxmlformats-officedocument.presentationml.notesSlide+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notesSlides/notesSlide12.xml" ContentType="application/vnd.openxmlformats-officedocument.presentationml.notesSlide+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notesSlides/notesSlide13.xml" ContentType="application/vnd.openxmlformats-officedocument.presentationml.notesSlide+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14.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3" r:id="rId2"/>
  </p:sldMasterIdLst>
  <p:notesMasterIdLst>
    <p:notesMasterId r:id="rId47"/>
  </p:notesMasterIdLst>
  <p:handoutMasterIdLst>
    <p:handoutMasterId r:id="rId48"/>
  </p:handoutMasterIdLst>
  <p:sldIdLst>
    <p:sldId id="256" r:id="rId3"/>
    <p:sldId id="268" r:id="rId4"/>
    <p:sldId id="257" r:id="rId5"/>
    <p:sldId id="276" r:id="rId6"/>
    <p:sldId id="275" r:id="rId7"/>
    <p:sldId id="289" r:id="rId8"/>
    <p:sldId id="307" r:id="rId9"/>
    <p:sldId id="266" r:id="rId10"/>
    <p:sldId id="282" r:id="rId11"/>
    <p:sldId id="285" r:id="rId12"/>
    <p:sldId id="267" r:id="rId13"/>
    <p:sldId id="308" r:id="rId14"/>
    <p:sldId id="316" r:id="rId15"/>
    <p:sldId id="317" r:id="rId16"/>
    <p:sldId id="318" r:id="rId17"/>
    <p:sldId id="319" r:id="rId18"/>
    <p:sldId id="320" r:id="rId19"/>
    <p:sldId id="321" r:id="rId20"/>
    <p:sldId id="322" r:id="rId21"/>
    <p:sldId id="335" r:id="rId22"/>
    <p:sldId id="336" r:id="rId23"/>
    <p:sldId id="338" r:id="rId24"/>
    <p:sldId id="341" r:id="rId25"/>
    <p:sldId id="342" r:id="rId26"/>
    <p:sldId id="343" r:id="rId27"/>
    <p:sldId id="344" r:id="rId28"/>
    <p:sldId id="346" r:id="rId29"/>
    <p:sldId id="348" r:id="rId30"/>
    <p:sldId id="347" r:id="rId31"/>
    <p:sldId id="325" r:id="rId32"/>
    <p:sldId id="324" r:id="rId33"/>
    <p:sldId id="328" r:id="rId34"/>
    <p:sldId id="327" r:id="rId35"/>
    <p:sldId id="326" r:id="rId36"/>
    <p:sldId id="329" r:id="rId37"/>
    <p:sldId id="351" r:id="rId38"/>
    <p:sldId id="354" r:id="rId39"/>
    <p:sldId id="352" r:id="rId40"/>
    <p:sldId id="353" r:id="rId41"/>
    <p:sldId id="333" r:id="rId42"/>
    <p:sldId id="349" r:id="rId43"/>
    <p:sldId id="365" r:id="rId44"/>
    <p:sldId id="350" r:id="rId45"/>
    <p:sldId id="291" r:id="rId46"/>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2D48"/>
    <a:srgbClr val="012943"/>
    <a:srgbClr val="01152D"/>
    <a:srgbClr val="01061A"/>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63" autoAdjust="0"/>
    <p:restoredTop sz="94660"/>
  </p:normalViewPr>
  <p:slideViewPr>
    <p:cSldViewPr snapToGrid="0" showGuides="1">
      <p:cViewPr varScale="1">
        <p:scale>
          <a:sx n="112" d="100"/>
          <a:sy n="112" d="100"/>
        </p:scale>
        <p:origin x="680" y="192"/>
      </p:cViewPr>
      <p:guideLst>
        <p:guide orient="horz" pos="2156"/>
        <p:guide pos="383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t>2023/9/12</a:t>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t>‹#›</a:t>
            </a:fld>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t>2023/9/12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76.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9"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84.xml"/><Relationship Id="rId3" Type="http://schemas.openxmlformats.org/officeDocument/2006/relationships/tags" Target="../tags/tag79.xml"/><Relationship Id="rId7" Type="http://schemas.openxmlformats.org/officeDocument/2006/relationships/tags" Target="../tags/tag83.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9"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9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08.xml"/><Relationship Id="rId3" Type="http://schemas.openxmlformats.org/officeDocument/2006/relationships/tags" Target="../tags/tag103.xml"/><Relationship Id="rId7" Type="http://schemas.openxmlformats.org/officeDocument/2006/relationships/tags" Target="../tags/tag10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24.xml"/><Relationship Id="rId3" Type="http://schemas.openxmlformats.org/officeDocument/2006/relationships/tags" Target="../tags/tag119.xml"/><Relationship Id="rId7" Type="http://schemas.openxmlformats.org/officeDocument/2006/relationships/tags" Target="../tags/tag12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32.xml"/><Relationship Id="rId3" Type="http://schemas.openxmlformats.org/officeDocument/2006/relationships/tags" Target="../tags/tag127.xml"/><Relationship Id="rId7" Type="http://schemas.openxmlformats.org/officeDocument/2006/relationships/tags" Target="../tags/tag131.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40.xml"/><Relationship Id="rId3" Type="http://schemas.openxmlformats.org/officeDocument/2006/relationships/tags" Target="../tags/tag135.xml"/><Relationship Id="rId7" Type="http://schemas.openxmlformats.org/officeDocument/2006/relationships/tags" Target="../tags/tag139.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9"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48.xml"/><Relationship Id="rId3" Type="http://schemas.openxmlformats.org/officeDocument/2006/relationships/tags" Target="../tags/tag143.xml"/><Relationship Id="rId7" Type="http://schemas.openxmlformats.org/officeDocument/2006/relationships/tags" Target="../tags/tag147.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9"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56.xml"/><Relationship Id="rId3" Type="http://schemas.openxmlformats.org/officeDocument/2006/relationships/tags" Target="../tags/tag151.xml"/><Relationship Id="rId7" Type="http://schemas.openxmlformats.org/officeDocument/2006/relationships/tags" Target="../tags/tag155.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64.xml"/><Relationship Id="rId3" Type="http://schemas.openxmlformats.org/officeDocument/2006/relationships/tags" Target="../tags/tag159.xml"/><Relationship Id="rId7" Type="http://schemas.openxmlformats.org/officeDocument/2006/relationships/tags" Target="../tags/tag163.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9"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72.xml"/><Relationship Id="rId3" Type="http://schemas.openxmlformats.org/officeDocument/2006/relationships/tags" Target="../tags/tag167.xml"/><Relationship Id="rId7" Type="http://schemas.openxmlformats.org/officeDocument/2006/relationships/tags" Target="../tags/tag171.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9"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80.xml"/><Relationship Id="rId3" Type="http://schemas.openxmlformats.org/officeDocument/2006/relationships/tags" Target="../tags/tag175.xml"/><Relationship Id="rId7" Type="http://schemas.openxmlformats.org/officeDocument/2006/relationships/tags" Target="../tags/tag179.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9"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88.xml"/><Relationship Id="rId3" Type="http://schemas.openxmlformats.org/officeDocument/2006/relationships/tags" Target="../tags/tag183.xml"/><Relationship Id="rId7" Type="http://schemas.openxmlformats.org/officeDocument/2006/relationships/tags" Target="../tags/tag187.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9"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96.xml"/><Relationship Id="rId3" Type="http://schemas.openxmlformats.org/officeDocument/2006/relationships/tags" Target="../tags/tag191.xml"/><Relationship Id="rId7" Type="http://schemas.openxmlformats.org/officeDocument/2006/relationships/tags" Target="../tags/tag195.xml"/><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9"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04.xml"/><Relationship Id="rId3" Type="http://schemas.openxmlformats.org/officeDocument/2006/relationships/tags" Target="../tags/tag199.xml"/><Relationship Id="rId7" Type="http://schemas.openxmlformats.org/officeDocument/2006/relationships/tags" Target="../tags/tag203.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9"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12.xml"/><Relationship Id="rId3" Type="http://schemas.openxmlformats.org/officeDocument/2006/relationships/tags" Target="../tags/tag207.xml"/><Relationship Id="rId7" Type="http://schemas.openxmlformats.org/officeDocument/2006/relationships/tags" Target="../tags/tag211.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9"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20.xml"/><Relationship Id="rId3" Type="http://schemas.openxmlformats.org/officeDocument/2006/relationships/tags" Target="../tags/tag215.xml"/><Relationship Id="rId7" Type="http://schemas.openxmlformats.org/officeDocument/2006/relationships/tags" Target="../tags/tag219.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9"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28.xml"/><Relationship Id="rId3" Type="http://schemas.openxmlformats.org/officeDocument/2006/relationships/tags" Target="../tags/tag223.xml"/><Relationship Id="rId7" Type="http://schemas.openxmlformats.org/officeDocument/2006/relationships/tags" Target="../tags/tag227.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9"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36.xml"/><Relationship Id="rId3" Type="http://schemas.openxmlformats.org/officeDocument/2006/relationships/tags" Target="../tags/tag231.xml"/><Relationship Id="rId7" Type="http://schemas.openxmlformats.org/officeDocument/2006/relationships/tags" Target="../tags/tag235.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9"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244.xml"/><Relationship Id="rId3" Type="http://schemas.openxmlformats.org/officeDocument/2006/relationships/tags" Target="../tags/tag239.xml"/><Relationship Id="rId7" Type="http://schemas.openxmlformats.org/officeDocument/2006/relationships/tags" Target="../tags/tag243.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9"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52.xml"/><Relationship Id="rId3" Type="http://schemas.openxmlformats.org/officeDocument/2006/relationships/tags" Target="../tags/tag247.xml"/><Relationship Id="rId7" Type="http://schemas.openxmlformats.org/officeDocument/2006/relationships/tags" Target="../tags/tag251.xml"/><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tags" Target="../tags/tag250.xml"/><Relationship Id="rId5" Type="http://schemas.openxmlformats.org/officeDocument/2006/relationships/tags" Target="../tags/tag249.xml"/><Relationship Id="rId4" Type="http://schemas.openxmlformats.org/officeDocument/2006/relationships/tags" Target="../tags/tag248.xml"/><Relationship Id="rId9"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260.xml"/><Relationship Id="rId3" Type="http://schemas.openxmlformats.org/officeDocument/2006/relationships/tags" Target="../tags/tag255.xml"/><Relationship Id="rId7" Type="http://schemas.openxmlformats.org/officeDocument/2006/relationships/tags" Target="../tags/tag259.xml"/><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9"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68.xml"/><Relationship Id="rId3" Type="http://schemas.openxmlformats.org/officeDocument/2006/relationships/tags" Target="../tags/tag263.xml"/><Relationship Id="rId7" Type="http://schemas.openxmlformats.org/officeDocument/2006/relationships/tags" Target="../tags/tag267.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9"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76.xml"/><Relationship Id="rId3" Type="http://schemas.openxmlformats.org/officeDocument/2006/relationships/tags" Target="../tags/tag271.xml"/><Relationship Id="rId7" Type="http://schemas.openxmlformats.org/officeDocument/2006/relationships/tags" Target="../tags/tag275.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9"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284.xml"/><Relationship Id="rId3" Type="http://schemas.openxmlformats.org/officeDocument/2006/relationships/tags" Target="../tags/tag279.xml"/><Relationship Id="rId7" Type="http://schemas.openxmlformats.org/officeDocument/2006/relationships/tags" Target="../tags/tag283.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9"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292.xml"/><Relationship Id="rId3" Type="http://schemas.openxmlformats.org/officeDocument/2006/relationships/tags" Target="../tags/tag287.xml"/><Relationship Id="rId7" Type="http://schemas.openxmlformats.org/officeDocument/2006/relationships/tags" Target="../tags/tag291.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9"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300.xml"/><Relationship Id="rId3" Type="http://schemas.openxmlformats.org/officeDocument/2006/relationships/tags" Target="../tags/tag295.xml"/><Relationship Id="rId7" Type="http://schemas.openxmlformats.org/officeDocument/2006/relationships/tags" Target="../tags/tag299.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9"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308.xml"/><Relationship Id="rId3" Type="http://schemas.openxmlformats.org/officeDocument/2006/relationships/tags" Target="../tags/tag303.xml"/><Relationship Id="rId7" Type="http://schemas.openxmlformats.org/officeDocument/2006/relationships/tags" Target="../tags/tag307.xml"/><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9"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316.xml"/><Relationship Id="rId3" Type="http://schemas.openxmlformats.org/officeDocument/2006/relationships/tags" Target="../tags/tag311.xml"/><Relationship Id="rId7" Type="http://schemas.openxmlformats.org/officeDocument/2006/relationships/tags" Target="../tags/tag315.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9"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324.xml"/><Relationship Id="rId3" Type="http://schemas.openxmlformats.org/officeDocument/2006/relationships/tags" Target="../tags/tag319.xml"/><Relationship Id="rId7" Type="http://schemas.openxmlformats.org/officeDocument/2006/relationships/tags" Target="../tags/tag323.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9"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332.xml"/><Relationship Id="rId3" Type="http://schemas.openxmlformats.org/officeDocument/2006/relationships/tags" Target="../tags/tag327.xml"/><Relationship Id="rId7" Type="http://schemas.openxmlformats.org/officeDocument/2006/relationships/tags" Target="../tags/tag331.xml"/><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tags" Target="../tags/tag330.xml"/><Relationship Id="rId5" Type="http://schemas.openxmlformats.org/officeDocument/2006/relationships/tags" Target="../tags/tag329.xml"/><Relationship Id="rId4" Type="http://schemas.openxmlformats.org/officeDocument/2006/relationships/tags" Target="../tags/tag328.xml"/><Relationship Id="rId9"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340.xml"/><Relationship Id="rId3" Type="http://schemas.openxmlformats.org/officeDocument/2006/relationships/tags" Target="../tags/tag335.xml"/><Relationship Id="rId7" Type="http://schemas.openxmlformats.org/officeDocument/2006/relationships/tags" Target="../tags/tag339.xml"/><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9"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348.xml"/><Relationship Id="rId3" Type="http://schemas.openxmlformats.org/officeDocument/2006/relationships/tags" Target="../tags/tag343.xml"/><Relationship Id="rId7" Type="http://schemas.openxmlformats.org/officeDocument/2006/relationships/tags" Target="../tags/tag347.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9"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356.xml"/><Relationship Id="rId3" Type="http://schemas.openxmlformats.org/officeDocument/2006/relationships/tags" Target="../tags/tag351.xml"/><Relationship Id="rId7" Type="http://schemas.openxmlformats.org/officeDocument/2006/relationships/tags" Target="../tags/tag355.xml"/><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9"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364.xml"/><Relationship Id="rId3" Type="http://schemas.openxmlformats.org/officeDocument/2006/relationships/tags" Target="../tags/tag359.xml"/><Relationship Id="rId7" Type="http://schemas.openxmlformats.org/officeDocument/2006/relationships/tags" Target="../tags/tag363.xml"/><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9"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372.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tags" Target="../tags/tag368.xml"/><Relationship Id="rId9"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380.xml"/><Relationship Id="rId3" Type="http://schemas.openxmlformats.org/officeDocument/2006/relationships/tags" Target="../tags/tag375.xml"/><Relationship Id="rId7" Type="http://schemas.openxmlformats.org/officeDocument/2006/relationships/tags" Target="../tags/tag379.xml"/><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tags" Target="../tags/tag376.xml"/><Relationship Id="rId9"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388.xml"/><Relationship Id="rId3" Type="http://schemas.openxmlformats.org/officeDocument/2006/relationships/tags" Target="../tags/tag383.xml"/><Relationship Id="rId7" Type="http://schemas.openxmlformats.org/officeDocument/2006/relationships/tags" Target="../tags/tag38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9"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396.xml"/><Relationship Id="rId3" Type="http://schemas.openxmlformats.org/officeDocument/2006/relationships/tags" Target="../tags/tag391.xml"/><Relationship Id="rId7" Type="http://schemas.openxmlformats.org/officeDocument/2006/relationships/tags" Target="../tags/tag395.xml"/><Relationship Id="rId2" Type="http://schemas.openxmlformats.org/officeDocument/2006/relationships/tags" Target="../tags/tag390.xml"/><Relationship Id="rId1" Type="http://schemas.openxmlformats.org/officeDocument/2006/relationships/tags" Target="../tags/tag389.xml"/><Relationship Id="rId6" Type="http://schemas.openxmlformats.org/officeDocument/2006/relationships/tags" Target="../tags/tag394.xml"/><Relationship Id="rId5" Type="http://schemas.openxmlformats.org/officeDocument/2006/relationships/tags" Target="../tags/tag393.xml"/><Relationship Id="rId4" Type="http://schemas.openxmlformats.org/officeDocument/2006/relationships/tags" Target="../tags/tag392.xml"/><Relationship Id="rId9"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404.xml"/><Relationship Id="rId3" Type="http://schemas.openxmlformats.org/officeDocument/2006/relationships/tags" Target="../tags/tag399.xml"/><Relationship Id="rId7" Type="http://schemas.openxmlformats.org/officeDocument/2006/relationships/tags" Target="../tags/tag403.xml"/><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9"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412.xml"/><Relationship Id="rId3" Type="http://schemas.openxmlformats.org/officeDocument/2006/relationships/tags" Target="../tags/tag407.xml"/><Relationship Id="rId7" Type="http://schemas.openxmlformats.org/officeDocument/2006/relationships/tags" Target="../tags/tag411.xml"/><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 Id="rId9"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420.xml"/><Relationship Id="rId3" Type="http://schemas.openxmlformats.org/officeDocument/2006/relationships/tags" Target="../tags/tag415.xml"/><Relationship Id="rId7" Type="http://schemas.openxmlformats.org/officeDocument/2006/relationships/tags" Target="../tags/tag419.xml"/><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tags" Target="../tags/tag418.xml"/><Relationship Id="rId5" Type="http://schemas.openxmlformats.org/officeDocument/2006/relationships/tags" Target="../tags/tag417.xml"/><Relationship Id="rId4" Type="http://schemas.openxmlformats.org/officeDocument/2006/relationships/tags" Target="../tags/tag416.xml"/><Relationship Id="rId9"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428.xml"/><Relationship Id="rId3" Type="http://schemas.openxmlformats.org/officeDocument/2006/relationships/tags" Target="../tags/tag423.xml"/><Relationship Id="rId7" Type="http://schemas.openxmlformats.org/officeDocument/2006/relationships/tags" Target="../tags/tag427.xml"/><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tags" Target="../tags/tag426.xml"/><Relationship Id="rId5" Type="http://schemas.openxmlformats.org/officeDocument/2006/relationships/tags" Target="../tags/tag425.xml"/><Relationship Id="rId4" Type="http://schemas.openxmlformats.org/officeDocument/2006/relationships/tags" Target="../tags/tag424.xml"/><Relationship Id="rId9"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436.xml"/><Relationship Id="rId3" Type="http://schemas.openxmlformats.org/officeDocument/2006/relationships/tags" Target="../tags/tag431.xml"/><Relationship Id="rId7" Type="http://schemas.openxmlformats.org/officeDocument/2006/relationships/tags" Target="../tags/tag435.xml"/><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9"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444.xml"/><Relationship Id="rId3" Type="http://schemas.openxmlformats.org/officeDocument/2006/relationships/tags" Target="../tags/tag439.xml"/><Relationship Id="rId7" Type="http://schemas.openxmlformats.org/officeDocument/2006/relationships/tags" Target="../tags/tag443.xml"/><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9"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452.xml"/><Relationship Id="rId3" Type="http://schemas.openxmlformats.org/officeDocument/2006/relationships/tags" Target="../tags/tag447.xml"/><Relationship Id="rId7" Type="http://schemas.openxmlformats.org/officeDocument/2006/relationships/tags" Target="../tags/tag451.xml"/><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tags" Target="../tags/tag450.xml"/><Relationship Id="rId5" Type="http://schemas.openxmlformats.org/officeDocument/2006/relationships/tags" Target="../tags/tag449.xml"/><Relationship Id="rId10" Type="http://schemas.openxmlformats.org/officeDocument/2006/relationships/hyperlink" Target="http://www.1ppt.com/hangye/" TargetMode="External"/><Relationship Id="rId4" Type="http://schemas.openxmlformats.org/officeDocument/2006/relationships/tags" Target="../tags/tag448.xml"/><Relationship Id="rId9"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tags" Target="../tags/tag453.xml"/><Relationship Id="rId5" Type="http://schemas.openxmlformats.org/officeDocument/2006/relationships/slideMaster" Target="../slideMasters/slideMaster1.xml"/><Relationship Id="rId4" Type="http://schemas.openxmlformats.org/officeDocument/2006/relationships/tags" Target="../tags/tag456.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tags" Target="../tags/tag457.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462.xml"/><Relationship Id="rId7" Type="http://schemas.openxmlformats.org/officeDocument/2006/relationships/slideMaster" Target="../slideMasters/slideMaster1.xml"/><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tags" Target="../tags/tag463.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468.xml"/><Relationship Id="rId2" Type="http://schemas.openxmlformats.org/officeDocument/2006/relationships/tags" Target="../tags/tag467.xml"/><Relationship Id="rId1" Type="http://schemas.openxmlformats.org/officeDocument/2006/relationships/tags" Target="../tags/tag466.xml"/><Relationship Id="rId6" Type="http://schemas.openxmlformats.org/officeDocument/2006/relationships/slideMaster" Target="../slideMasters/slideMaster1.xml"/><Relationship Id="rId5" Type="http://schemas.openxmlformats.org/officeDocument/2006/relationships/tags" Target="../tags/tag470.xml"/><Relationship Id="rId4" Type="http://schemas.openxmlformats.org/officeDocument/2006/relationships/tags" Target="../tags/tag469.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473.xml"/><Relationship Id="rId2" Type="http://schemas.openxmlformats.org/officeDocument/2006/relationships/tags" Target="../tags/tag472.xml"/><Relationship Id="rId1" Type="http://schemas.openxmlformats.org/officeDocument/2006/relationships/tags" Target="../tags/tag471.xml"/><Relationship Id="rId5" Type="http://schemas.openxmlformats.org/officeDocument/2006/relationships/slideMaster" Target="../slideMasters/slideMaster1.xml"/><Relationship Id="rId4" Type="http://schemas.openxmlformats.org/officeDocument/2006/relationships/tags" Target="../tags/tag474.xml"/></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477.xml"/><Relationship Id="rId2" Type="http://schemas.openxmlformats.org/officeDocument/2006/relationships/tags" Target="../tags/tag476.xml"/><Relationship Id="rId1" Type="http://schemas.openxmlformats.org/officeDocument/2006/relationships/tags" Target="../tags/tag475.xml"/><Relationship Id="rId5" Type="http://schemas.openxmlformats.org/officeDocument/2006/relationships/slideMaster" Target="../slideMasters/slideMaster1.xml"/><Relationship Id="rId4" Type="http://schemas.openxmlformats.org/officeDocument/2006/relationships/tags" Target="../tags/tag47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9"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2023/9/12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2023/9/12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2023/9/12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2023/9/12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10"/>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10"/>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10"/>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2023/9/12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2023/9/12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2023/9/12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2023/9/12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2023/9/12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2023/9/12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2023/9/12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2023/9/12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hf sldNum="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ags" Target="../tags/tag4.xml"/><Relationship Id="rId7" Type="http://schemas.openxmlformats.org/officeDocument/2006/relationships/slideLayout" Target="../slideLayouts/slideLayout7.xml"/><Relationship Id="rId71"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ags" Target="../tags/tag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ags" Target="../tags/tag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ags" Target="../tags/tag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7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66"/>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67"/>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68"/>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2023/9/12</a:t>
            </a:fld>
            <a:endParaRPr lang="zh-CN" altLang="en-US"/>
          </a:p>
        </p:txBody>
      </p:sp>
      <p:sp>
        <p:nvSpPr>
          <p:cNvPr id="5" name="页脚占位符 4"/>
          <p:cNvSpPr>
            <a:spLocks noGrp="1"/>
          </p:cNvSpPr>
          <p:nvPr>
            <p:ph type="ftr" sz="quarter" idx="3"/>
            <p:custDataLst>
              <p:tags r:id="rId69"/>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70"/>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7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Lst>
  <p:hf sldNum="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79.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8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8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8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0.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9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8.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8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91.xml"/></Relationships>
</file>

<file path=ppt/slides/_rels/slide31.xml.rels><?xml version="1.0" encoding="UTF-8" standalone="yes"?>
<Relationships xmlns="http://schemas.openxmlformats.org/package/2006/relationships"><Relationship Id="rId3" Type="http://schemas.openxmlformats.org/officeDocument/2006/relationships/tags" Target="../tags/tag494.xml"/><Relationship Id="rId7" Type="http://schemas.openxmlformats.org/officeDocument/2006/relationships/image" Target="../media/image31.png"/><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495.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498.xml"/><Relationship Id="rId7" Type="http://schemas.openxmlformats.org/officeDocument/2006/relationships/image" Target="../media/image32.png"/><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499.xml"/><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image" Target="../media/image36.png"/><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image" Target="../media/image35.png"/><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tags" Target="../tags/tag505.xml"/><Relationship Id="rId11" Type="http://schemas.openxmlformats.org/officeDocument/2006/relationships/notesSlide" Target="../notesSlides/notesSlide9.xml"/><Relationship Id="rId5" Type="http://schemas.openxmlformats.org/officeDocument/2006/relationships/tags" Target="../tags/tag504.xml"/><Relationship Id="rId15" Type="http://schemas.openxmlformats.org/officeDocument/2006/relationships/image" Target="../media/image38.png"/><Relationship Id="rId10" Type="http://schemas.openxmlformats.org/officeDocument/2006/relationships/slideLayout" Target="../slideLayouts/slideLayout1.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511.xml"/><Relationship Id="rId7" Type="http://schemas.openxmlformats.org/officeDocument/2006/relationships/image" Target="../media/image38.png"/><Relationship Id="rId2" Type="http://schemas.openxmlformats.org/officeDocument/2006/relationships/tags" Target="../tags/tag510.xml"/><Relationship Id="rId1" Type="http://schemas.openxmlformats.org/officeDocument/2006/relationships/tags" Target="../tags/tag509.xml"/><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512.xml"/><Relationship Id="rId9" Type="http://schemas.openxmlformats.org/officeDocument/2006/relationships/image" Target="../media/image40.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515.xml"/><Relationship Id="rId7" Type="http://schemas.openxmlformats.org/officeDocument/2006/relationships/slideLayout" Target="../slideLayouts/slideLayout1.xml"/><Relationship Id="rId2" Type="http://schemas.openxmlformats.org/officeDocument/2006/relationships/tags" Target="../tags/tag514.xml"/><Relationship Id="rId1" Type="http://schemas.openxmlformats.org/officeDocument/2006/relationships/tags" Target="../tags/tag513.xml"/><Relationship Id="rId6" Type="http://schemas.openxmlformats.org/officeDocument/2006/relationships/tags" Target="../tags/tag518.xml"/><Relationship Id="rId11" Type="http://schemas.openxmlformats.org/officeDocument/2006/relationships/image" Target="../media/image43.png"/><Relationship Id="rId5" Type="http://schemas.openxmlformats.org/officeDocument/2006/relationships/tags" Target="../tags/tag517.xml"/><Relationship Id="rId10" Type="http://schemas.openxmlformats.org/officeDocument/2006/relationships/image" Target="../media/image42.png"/><Relationship Id="rId4" Type="http://schemas.openxmlformats.org/officeDocument/2006/relationships/tags" Target="../tags/tag516.xml"/><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19.xml"/></Relationships>
</file>

<file path=ppt/slides/_rels/slide3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tags" Target="../tags/tag522.xm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tags" Target="../tags/tag521.xml"/><Relationship Id="rId1" Type="http://schemas.openxmlformats.org/officeDocument/2006/relationships/tags" Target="../tags/tag520.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notesSlide" Target="../notesSlides/notesSlide12.xml"/><Relationship Id="rId10" Type="http://schemas.openxmlformats.org/officeDocument/2006/relationships/image" Target="../media/image48.png"/><Relationship Id="rId4" Type="http://schemas.openxmlformats.org/officeDocument/2006/relationships/slideLayout" Target="../slideLayouts/slideLayout1.xml"/><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525.xml"/><Relationship Id="rId7" Type="http://schemas.openxmlformats.org/officeDocument/2006/relationships/image" Target="../media/image53.png"/><Relationship Id="rId2" Type="http://schemas.openxmlformats.org/officeDocument/2006/relationships/tags" Target="../tags/tag524.xml"/><Relationship Id="rId1" Type="http://schemas.openxmlformats.org/officeDocument/2006/relationships/tags" Target="../tags/tag523.xml"/><Relationship Id="rId6" Type="http://schemas.openxmlformats.org/officeDocument/2006/relationships/image" Target="../media/image52.png"/><Relationship Id="rId5" Type="http://schemas.openxmlformats.org/officeDocument/2006/relationships/notesSlide" Target="../notesSlides/notesSlide13.xml"/><Relationship Id="rId4"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tags" Target="../tags/tag528.xml"/><Relationship Id="rId2" Type="http://schemas.openxmlformats.org/officeDocument/2006/relationships/tags" Target="../tags/tag527.xml"/><Relationship Id="rId1" Type="http://schemas.openxmlformats.org/officeDocument/2006/relationships/tags" Target="../tags/tag526.xml"/><Relationship Id="rId6" Type="http://schemas.openxmlformats.org/officeDocument/2006/relationships/image" Target="../media/image55.png"/><Relationship Id="rId5" Type="http://schemas.openxmlformats.org/officeDocument/2006/relationships/notesSlide" Target="../notesSlides/notesSlide14.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8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531.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483.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8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8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8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0baae621ccca5b692b70e0e633408ce"/>
          <p:cNvPicPr>
            <a:picLocks noChangeAspect="1"/>
          </p:cNvPicPr>
          <p:nvPr/>
        </p:nvPicPr>
        <p:blipFill>
          <a:blip r:embed="rId4"/>
          <a:stretch>
            <a:fillRect/>
          </a:stretch>
        </p:blipFill>
        <p:spPr>
          <a:xfrm>
            <a:off x="-66675" y="861060"/>
            <a:ext cx="12325985" cy="5135880"/>
          </a:xfrm>
          <a:prstGeom prst="rect">
            <a:avLst/>
          </a:prstGeom>
          <a:effectLst>
            <a:outerShdw blurRad="787400" sx="102000" sy="102000" algn="ctr" rotWithShape="0">
              <a:prstClr val="black">
                <a:alpha val="40000"/>
              </a:prstClr>
            </a:outerShdw>
          </a:effectLst>
        </p:spPr>
      </p:pic>
      <p:sp>
        <p:nvSpPr>
          <p:cNvPr id="8" name="文本框 7"/>
          <p:cNvSpPr txBox="1"/>
          <p:nvPr/>
        </p:nvSpPr>
        <p:spPr>
          <a:xfrm>
            <a:off x="457200" y="1633220"/>
            <a:ext cx="8971280" cy="1106805"/>
          </a:xfrm>
          <a:prstGeom prst="rect">
            <a:avLst/>
          </a:prstGeom>
          <a:noFill/>
        </p:spPr>
        <p:txBody>
          <a:bodyPr wrap="square" rtlCol="0">
            <a:spAutoFit/>
          </a:bodyPr>
          <a:lstStyle/>
          <a:p>
            <a:pPr algn="l"/>
            <a:r>
              <a:rPr lang="en-US" altLang="zh-CN" sz="6600" b="1" dirty="0">
                <a:solidFill>
                  <a:schemeClr val="bg1"/>
                </a:solidFill>
                <a:effectLst/>
              </a:rPr>
              <a:t>WINE QUALITY </a:t>
            </a:r>
          </a:p>
        </p:txBody>
      </p:sp>
      <p:sp>
        <p:nvSpPr>
          <p:cNvPr id="7" name="文本框 6"/>
          <p:cNvSpPr txBox="1"/>
          <p:nvPr/>
        </p:nvSpPr>
        <p:spPr>
          <a:xfrm>
            <a:off x="457200" y="4938395"/>
            <a:ext cx="8971280" cy="398780"/>
          </a:xfrm>
          <a:prstGeom prst="rect">
            <a:avLst/>
          </a:prstGeom>
          <a:noFill/>
        </p:spPr>
        <p:txBody>
          <a:bodyPr wrap="square" rtlCol="0">
            <a:spAutoFit/>
          </a:bodyPr>
          <a:lstStyle/>
          <a:p>
            <a:pPr algn="l"/>
            <a:r>
              <a:rPr lang="en-US" altLang="zh-CN" sz="2000" b="1">
                <a:solidFill>
                  <a:schemeClr val="bg1"/>
                </a:solidFill>
                <a:effectLst/>
                <a:sym typeface="+mn-ea"/>
              </a:rPr>
              <a:t>Haoxuan Liu, </a:t>
            </a:r>
            <a:r>
              <a:rPr lang="en-US" altLang="zh-CN" sz="2000" b="1">
                <a:solidFill>
                  <a:schemeClr val="bg1"/>
                </a:solidFill>
                <a:effectLst/>
              </a:rPr>
              <a:t>Zikang Liu, Hongyuan Jia</a:t>
            </a:r>
          </a:p>
        </p:txBody>
      </p:sp>
      <p:sp>
        <p:nvSpPr>
          <p:cNvPr id="9" name="矩形 8"/>
          <p:cNvSpPr/>
          <p:nvPr/>
        </p:nvSpPr>
        <p:spPr>
          <a:xfrm>
            <a:off x="457200" y="2568575"/>
            <a:ext cx="7030720" cy="1154355"/>
          </a:xfrm>
          <a:prstGeom prst="rect">
            <a:avLst/>
          </a:prstGeom>
        </p:spPr>
        <p:txBody>
          <a:bodyPr wrap="square">
            <a:spAutoFit/>
          </a:bodyPr>
          <a:lstStyle/>
          <a:p>
            <a:pPr>
              <a:lnSpc>
                <a:spcPct val="130000"/>
              </a:lnSpc>
            </a:pPr>
            <a:r>
              <a:rPr lang="zh-CN" altLang="en-US" sz="2800" dirty="0">
                <a:solidFill>
                  <a:schemeClr val="bg1"/>
                </a:solidFill>
              </a:rPr>
              <a:t>Classification </a:t>
            </a:r>
            <a:r>
              <a:rPr lang="en-US" altLang="zh-CN" sz="2800" dirty="0">
                <a:solidFill>
                  <a:schemeClr val="bg1"/>
                </a:solidFill>
              </a:rPr>
              <a:t>T</a:t>
            </a:r>
            <a:r>
              <a:rPr lang="zh-CN" altLang="en-US" sz="2800" dirty="0">
                <a:solidFill>
                  <a:schemeClr val="bg1"/>
                </a:solidFill>
              </a:rPr>
              <a:t>ask of </a:t>
            </a:r>
            <a:r>
              <a:rPr lang="en-US" altLang="zh-CN" sz="2800" dirty="0">
                <a:solidFill>
                  <a:schemeClr val="bg1"/>
                </a:solidFill>
              </a:rPr>
              <a:t>W</a:t>
            </a:r>
            <a:r>
              <a:rPr lang="zh-CN" altLang="en-US" sz="2800" dirty="0">
                <a:solidFill>
                  <a:schemeClr val="bg1"/>
                </a:solidFill>
              </a:rPr>
              <a:t>ine </a:t>
            </a:r>
            <a:r>
              <a:rPr lang="en-US" altLang="zh-CN" sz="2800" dirty="0">
                <a:solidFill>
                  <a:schemeClr val="bg1"/>
                </a:solidFill>
              </a:rPr>
              <a:t>Q</a:t>
            </a:r>
            <a:r>
              <a:rPr lang="zh-CN" altLang="en-US" sz="2800" dirty="0">
                <a:solidFill>
                  <a:schemeClr val="bg1"/>
                </a:solidFill>
              </a:rPr>
              <a:t>uality </a:t>
            </a:r>
            <a:r>
              <a:rPr lang="en-US" altLang="zh-CN" sz="2800" dirty="0">
                <a:solidFill>
                  <a:schemeClr val="bg1"/>
                </a:solidFill>
              </a:rPr>
              <a:t>B</a:t>
            </a:r>
            <a:r>
              <a:rPr lang="zh-CN" altLang="en-US" sz="2800" dirty="0">
                <a:solidFill>
                  <a:schemeClr val="bg1"/>
                </a:solidFill>
              </a:rPr>
              <a:t>ased on </a:t>
            </a:r>
            <a:r>
              <a:rPr lang="en-US" altLang="zh-CN" sz="2800" dirty="0">
                <a:solidFill>
                  <a:schemeClr val="bg1"/>
                </a:solidFill>
              </a:rPr>
              <a:t>Four</a:t>
            </a:r>
            <a:r>
              <a:rPr lang="zh-CN" altLang="en-US" sz="2800" dirty="0">
                <a:solidFill>
                  <a:schemeClr val="bg1"/>
                </a:solidFill>
              </a:rPr>
              <a:t> </a:t>
            </a:r>
            <a:r>
              <a:rPr lang="en-US" altLang="zh-CN" sz="2800" dirty="0">
                <a:solidFill>
                  <a:schemeClr val="bg1"/>
                </a:solidFill>
              </a:rPr>
              <a:t>M</a:t>
            </a:r>
            <a:r>
              <a:rPr lang="zh-CN" altLang="en-US" sz="2800" dirty="0">
                <a:solidFill>
                  <a:schemeClr val="bg1"/>
                </a:solidFill>
              </a:rPr>
              <a:t>achine </a:t>
            </a:r>
            <a:r>
              <a:rPr lang="en-US" altLang="zh-CN" sz="2800" dirty="0">
                <a:solidFill>
                  <a:schemeClr val="bg1"/>
                </a:solidFill>
              </a:rPr>
              <a:t>L</a:t>
            </a:r>
            <a:r>
              <a:rPr lang="zh-CN" altLang="en-US" sz="2800" dirty="0">
                <a:solidFill>
                  <a:schemeClr val="bg1"/>
                </a:solidFill>
              </a:rPr>
              <a:t>earning </a:t>
            </a:r>
            <a:r>
              <a:rPr lang="en-US" altLang="zh-CN" sz="2800" dirty="0">
                <a:solidFill>
                  <a:schemeClr val="bg1"/>
                </a:solidFill>
              </a:rPr>
              <a:t>M</a:t>
            </a:r>
            <a:r>
              <a:rPr lang="zh-CN" altLang="en-US" sz="2800" dirty="0">
                <a:solidFill>
                  <a:schemeClr val="bg1"/>
                </a:solidFill>
              </a:rPr>
              <a:t>ethods</a:t>
            </a:r>
          </a:p>
        </p:txBody>
      </p:sp>
      <p:cxnSp>
        <p:nvCxnSpPr>
          <p:cNvPr id="10" name="直接连接符 9"/>
          <p:cNvCxnSpPr/>
          <p:nvPr/>
        </p:nvCxnSpPr>
        <p:spPr>
          <a:xfrm>
            <a:off x="570865" y="4260215"/>
            <a:ext cx="86995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57200" y="4401820"/>
            <a:ext cx="8971280" cy="368300"/>
          </a:xfrm>
          <a:prstGeom prst="rect">
            <a:avLst/>
          </a:prstGeom>
          <a:noFill/>
        </p:spPr>
        <p:txBody>
          <a:bodyPr wrap="square" rtlCol="0">
            <a:spAutoFit/>
          </a:bodyPr>
          <a:lstStyle/>
          <a:p>
            <a:pPr algn="l"/>
            <a:r>
              <a:rPr lang="en-US" altLang="zh-CN" b="1" dirty="0">
                <a:solidFill>
                  <a:schemeClr val="bg1"/>
                </a:solidFill>
                <a:effectLst/>
              </a:rPr>
              <a:t>Group 1</a:t>
            </a:r>
          </a:p>
        </p:txBody>
      </p:sp>
      <p:sp>
        <p:nvSpPr>
          <p:cNvPr id="19" name="矩形 18"/>
          <p:cNvSpPr/>
          <p:nvPr/>
        </p:nvSpPr>
        <p:spPr>
          <a:xfrm>
            <a:off x="142875" y="1788160"/>
            <a:ext cx="76200" cy="1609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alphaModFix amt="35000"/>
            <a:duotone>
              <a:prstClr val="black"/>
              <a:srgbClr val="76B5BF">
                <a:tint val="45000"/>
                <a:satMod val="400000"/>
              </a:srgbClr>
            </a:duotone>
            <a:extLst>
              <a:ext uri="{28A0092B-C50C-407E-A947-70E740481C1C}">
                <a14:useLocalDpi xmlns:a14="http://schemas.microsoft.com/office/drawing/2010/main" val="0"/>
              </a:ext>
            </a:extLst>
          </a:blip>
          <a:srcRect b="61978"/>
          <a:stretch>
            <a:fillRect/>
          </a:stretch>
        </p:blipFill>
        <p:spPr>
          <a:xfrm>
            <a:off x="10317" y="3344454"/>
            <a:ext cx="12192000" cy="3513570"/>
          </a:xfrm>
          <a:prstGeom prst="rect">
            <a:avLst/>
          </a:prstGeom>
        </p:spPr>
      </p:pic>
      <p:cxnSp>
        <p:nvCxnSpPr>
          <p:cNvPr id="2" name="直接连接符 1"/>
          <p:cNvCxnSpPr/>
          <p:nvPr/>
        </p:nvCxnSpPr>
        <p:spPr>
          <a:xfrm>
            <a:off x="12323618" y="-200675"/>
            <a:ext cx="0" cy="6858000"/>
          </a:xfrm>
          <a:prstGeom prst="line">
            <a:avLst/>
          </a:prstGeom>
          <a:ln>
            <a:solidFill>
              <a:srgbClr val="10F0B0">
                <a:alpha val="15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632469" y="-761445"/>
            <a:ext cx="0" cy="6787173"/>
          </a:xfrm>
          <a:prstGeom prst="line">
            <a:avLst/>
          </a:prstGeom>
          <a:ln>
            <a:solidFill>
              <a:srgbClr val="10F0B0">
                <a:alpha val="15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260267" y="-832272"/>
            <a:ext cx="0" cy="6858000"/>
          </a:xfrm>
          <a:prstGeom prst="line">
            <a:avLst/>
          </a:prstGeom>
          <a:ln>
            <a:solidFill>
              <a:srgbClr val="10F0B0">
                <a:alpha val="15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888066" y="-832272"/>
            <a:ext cx="0" cy="6858000"/>
          </a:xfrm>
          <a:prstGeom prst="line">
            <a:avLst/>
          </a:prstGeom>
          <a:ln>
            <a:solidFill>
              <a:srgbClr val="10F0B0">
                <a:alpha val="15000"/>
              </a:srgbClr>
            </a:solidFill>
            <a:prstDash val="dash"/>
          </a:ln>
        </p:spPr>
        <p:style>
          <a:lnRef idx="1">
            <a:schemeClr val="accent1"/>
          </a:lnRef>
          <a:fillRef idx="0">
            <a:schemeClr val="accent1"/>
          </a:fillRef>
          <a:effectRef idx="0">
            <a:schemeClr val="accent1"/>
          </a:effectRef>
          <a:fontRef idx="minor">
            <a:schemeClr val="tx1"/>
          </a:fontRef>
        </p:style>
      </p:cxnSp>
      <p:sp>
        <p:nvSpPr>
          <p:cNvPr id="285" name="椭圆 284"/>
          <p:cNvSpPr>
            <a:spLocks noChangeAspect="1"/>
          </p:cNvSpPr>
          <p:nvPr/>
        </p:nvSpPr>
        <p:spPr>
          <a:xfrm>
            <a:off x="9501996" y="2044771"/>
            <a:ext cx="313514" cy="313514"/>
          </a:xfrm>
          <a:prstGeom prst="ellipse">
            <a:avLst/>
          </a:prstGeom>
          <a:gradFill>
            <a:gsLst>
              <a:gs pos="40000">
                <a:srgbClr val="13E4A7"/>
              </a:gs>
              <a:gs pos="100000">
                <a:srgbClr val="10F0B0">
                  <a:alpha val="0"/>
                </a:srgbClr>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86" name="椭圆 285"/>
          <p:cNvSpPr>
            <a:spLocks noChangeAspect="1"/>
          </p:cNvSpPr>
          <p:nvPr/>
        </p:nvSpPr>
        <p:spPr>
          <a:xfrm>
            <a:off x="6445623" y="3396779"/>
            <a:ext cx="313514" cy="313514"/>
          </a:xfrm>
          <a:prstGeom prst="ellipse">
            <a:avLst/>
          </a:prstGeom>
          <a:gradFill>
            <a:gsLst>
              <a:gs pos="40000">
                <a:srgbClr val="13E4A7"/>
              </a:gs>
              <a:gs pos="100000">
                <a:srgbClr val="10F0B0">
                  <a:alpha val="0"/>
                </a:srgbClr>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87" name="椭圆 286"/>
          <p:cNvSpPr>
            <a:spLocks noChangeAspect="1"/>
          </p:cNvSpPr>
          <p:nvPr/>
        </p:nvSpPr>
        <p:spPr>
          <a:xfrm>
            <a:off x="8802265" y="4167196"/>
            <a:ext cx="313514" cy="313514"/>
          </a:xfrm>
          <a:prstGeom prst="ellipse">
            <a:avLst/>
          </a:prstGeom>
          <a:gradFill>
            <a:gsLst>
              <a:gs pos="40000">
                <a:srgbClr val="13E4A7"/>
              </a:gs>
              <a:gs pos="100000">
                <a:srgbClr val="10F0B0">
                  <a:alpha val="0"/>
                </a:srgbClr>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54" name="组合 253"/>
          <p:cNvGrpSpPr/>
          <p:nvPr/>
        </p:nvGrpSpPr>
        <p:grpSpPr>
          <a:xfrm>
            <a:off x="6413216" y="2237398"/>
            <a:ext cx="3827181" cy="2508115"/>
            <a:chOff x="4265797" y="3069670"/>
            <a:chExt cx="3827181" cy="2508115"/>
          </a:xfrm>
        </p:grpSpPr>
        <p:sp>
          <p:nvSpPr>
            <p:cNvPr id="292" name="椭圆 291"/>
            <p:cNvSpPr/>
            <p:nvPr/>
          </p:nvSpPr>
          <p:spPr>
            <a:xfrm rot="19800000">
              <a:off x="4330806" y="3279339"/>
              <a:ext cx="3762172" cy="2298446"/>
            </a:xfrm>
            <a:prstGeom prst="ellipse">
              <a:avLst/>
            </a:prstGeom>
            <a:gradFill flip="none" rotWithShape="1">
              <a:gsLst>
                <a:gs pos="0">
                  <a:srgbClr val="13E4A7">
                    <a:alpha val="0"/>
                  </a:srgbClr>
                </a:gs>
                <a:gs pos="100000">
                  <a:srgbClr val="10F0B0">
                    <a:alpha val="18000"/>
                  </a:srgbClr>
                </a:gs>
                <a:gs pos="60000">
                  <a:srgbClr val="13E4A7">
                    <a:alpha val="1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3" name="椭圆 292"/>
            <p:cNvSpPr/>
            <p:nvPr/>
          </p:nvSpPr>
          <p:spPr>
            <a:xfrm rot="19800000">
              <a:off x="4265797" y="3069670"/>
              <a:ext cx="3762172" cy="2298446"/>
            </a:xfrm>
            <a:prstGeom prst="ellipse">
              <a:avLst/>
            </a:prstGeom>
            <a:noFill/>
            <a:ln w="19050">
              <a:gradFill>
                <a:gsLst>
                  <a:gs pos="0">
                    <a:srgbClr val="13E4A7">
                      <a:alpha val="0"/>
                    </a:srgbClr>
                  </a:gs>
                  <a:gs pos="100000">
                    <a:srgbClr val="10F0B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0" name="椭圆 289"/>
            <p:cNvSpPr/>
            <p:nvPr/>
          </p:nvSpPr>
          <p:spPr>
            <a:xfrm>
              <a:off x="5150649" y="3190558"/>
              <a:ext cx="1779995" cy="1779995"/>
            </a:xfrm>
            <a:prstGeom prst="ellipse">
              <a:avLst/>
            </a:prstGeom>
            <a:gradFill>
              <a:gsLst>
                <a:gs pos="40000">
                  <a:srgbClr val="13E4A7"/>
                </a:gs>
                <a:gs pos="100000">
                  <a:srgbClr val="10F0B0">
                    <a:alpha val="0"/>
                  </a:srgbClr>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53" name="组合 252"/>
            <p:cNvGrpSpPr/>
            <p:nvPr/>
          </p:nvGrpSpPr>
          <p:grpSpPr>
            <a:xfrm>
              <a:off x="4973926" y="3479821"/>
              <a:ext cx="2115811" cy="1747727"/>
              <a:chOff x="4973926" y="3479821"/>
              <a:chExt cx="2115811" cy="1747727"/>
            </a:xfrm>
          </p:grpSpPr>
          <p:sp>
            <p:nvSpPr>
              <p:cNvPr id="291" name="矩形 290"/>
              <p:cNvSpPr/>
              <p:nvPr/>
            </p:nvSpPr>
            <p:spPr>
              <a:xfrm>
                <a:off x="4973926" y="4122982"/>
                <a:ext cx="2115811" cy="1104566"/>
              </a:xfrm>
              <a:prstGeom prst="rect">
                <a:avLst/>
              </a:prstGeom>
            </p:spPr>
            <p:txBody>
              <a:bodyPr wrap="square">
                <a:noAutofit/>
              </a:bodyPr>
              <a:lstStyle/>
              <a:p>
                <a:pPr algn="ctr">
                  <a:defRPr/>
                </a:pP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Confusion</a:t>
                </a:r>
              </a:p>
              <a:p>
                <a:pPr algn="ctr">
                  <a:defRPr/>
                </a:pPr>
                <a:r>
                  <a:rPr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rPr>
                  <a:t>Matrix </a:t>
                </a:r>
                <a:endParaRPr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0" name="任意多边形: 形状 123"/>
              <p:cNvSpPr/>
              <p:nvPr/>
            </p:nvSpPr>
            <p:spPr>
              <a:xfrm>
                <a:off x="6098793" y="3479821"/>
                <a:ext cx="294510" cy="669342"/>
              </a:xfrm>
              <a:custGeom>
                <a:avLst/>
                <a:gdLst>
                  <a:gd name="connsiteX0" fmla="*/ 78750 w 247500"/>
                  <a:gd name="connsiteY0" fmla="*/ 78750 h 562500"/>
                  <a:gd name="connsiteX1" fmla="*/ 168750 w 247500"/>
                  <a:gd name="connsiteY1" fmla="*/ 78750 h 562500"/>
                  <a:gd name="connsiteX2" fmla="*/ 168750 w 247500"/>
                  <a:gd name="connsiteY2" fmla="*/ 483750 h 562500"/>
                  <a:gd name="connsiteX3" fmla="*/ 78750 w 247500"/>
                  <a:gd name="connsiteY3" fmla="*/ 483750 h 562500"/>
                </a:gdLst>
                <a:ahLst/>
                <a:cxnLst>
                  <a:cxn ang="0">
                    <a:pos x="connsiteX0" y="connsiteY0"/>
                  </a:cxn>
                  <a:cxn ang="0">
                    <a:pos x="connsiteX1" y="connsiteY1"/>
                  </a:cxn>
                  <a:cxn ang="0">
                    <a:pos x="connsiteX2" y="connsiteY2"/>
                  </a:cxn>
                  <a:cxn ang="0">
                    <a:pos x="connsiteX3" y="connsiteY3"/>
                  </a:cxn>
                </a:cxnLst>
                <a:rect l="l" t="t" r="r" b="b"/>
                <a:pathLst>
                  <a:path w="247500" h="562500">
                    <a:moveTo>
                      <a:pt x="78750" y="78750"/>
                    </a:moveTo>
                    <a:lnTo>
                      <a:pt x="168750" y="78750"/>
                    </a:lnTo>
                    <a:lnTo>
                      <a:pt x="168750" y="483750"/>
                    </a:lnTo>
                    <a:lnTo>
                      <a:pt x="78750" y="483750"/>
                    </a:lnTo>
                    <a:close/>
                  </a:path>
                </a:pathLst>
              </a:custGeom>
              <a:noFill/>
              <a:ln w="38100" cap="rnd">
                <a:solidFill>
                  <a:schemeClr val="bg1"/>
                </a:solidFill>
                <a:prstDash val="solid"/>
                <a:round/>
              </a:ln>
            </p:spPr>
            <p:txBody>
              <a:bodyPr rtlCol="0" anchor="ctr"/>
              <a:lstStyle/>
              <a:p>
                <a:endParaRPr lang="zh-CN" altLang="en-US">
                  <a:solidFill>
                    <a:srgbClr val="595959"/>
                  </a:solidFill>
                  <a:latin typeface="Arial" panose="020B0604020202020204" pitchFamily="34" charset="0"/>
                  <a:ea typeface="微软雅黑" panose="020B0503020204020204" pitchFamily="34" charset="-122"/>
                  <a:sym typeface="Arial" panose="020B0604020202020204" pitchFamily="34" charset="0"/>
                </a:endParaRPr>
              </a:p>
            </p:txBody>
          </p:sp>
          <p:sp>
            <p:nvSpPr>
              <p:cNvPr id="281" name="任意多边形: 形状 124"/>
              <p:cNvSpPr/>
              <p:nvPr/>
            </p:nvSpPr>
            <p:spPr>
              <a:xfrm>
                <a:off x="5884605" y="3613689"/>
                <a:ext cx="294510" cy="535474"/>
              </a:xfrm>
              <a:custGeom>
                <a:avLst/>
                <a:gdLst>
                  <a:gd name="connsiteX0" fmla="*/ 78750 w 247500"/>
                  <a:gd name="connsiteY0" fmla="*/ 78750 h 450000"/>
                  <a:gd name="connsiteX1" fmla="*/ 168750 w 247500"/>
                  <a:gd name="connsiteY1" fmla="*/ 78750 h 450000"/>
                  <a:gd name="connsiteX2" fmla="*/ 168750 w 247500"/>
                  <a:gd name="connsiteY2" fmla="*/ 371250 h 450000"/>
                  <a:gd name="connsiteX3" fmla="*/ 78750 w 247500"/>
                  <a:gd name="connsiteY3" fmla="*/ 371250 h 450000"/>
                </a:gdLst>
                <a:ahLst/>
                <a:cxnLst>
                  <a:cxn ang="0">
                    <a:pos x="connsiteX0" y="connsiteY0"/>
                  </a:cxn>
                  <a:cxn ang="0">
                    <a:pos x="connsiteX1" y="connsiteY1"/>
                  </a:cxn>
                  <a:cxn ang="0">
                    <a:pos x="connsiteX2" y="connsiteY2"/>
                  </a:cxn>
                  <a:cxn ang="0">
                    <a:pos x="connsiteX3" y="connsiteY3"/>
                  </a:cxn>
                </a:cxnLst>
                <a:rect l="l" t="t" r="r" b="b"/>
                <a:pathLst>
                  <a:path w="247500" h="450000">
                    <a:moveTo>
                      <a:pt x="78750" y="78750"/>
                    </a:moveTo>
                    <a:lnTo>
                      <a:pt x="168750" y="78750"/>
                    </a:lnTo>
                    <a:lnTo>
                      <a:pt x="168750" y="371250"/>
                    </a:lnTo>
                    <a:lnTo>
                      <a:pt x="78750" y="371250"/>
                    </a:lnTo>
                    <a:close/>
                  </a:path>
                </a:pathLst>
              </a:custGeom>
              <a:noFill/>
              <a:ln w="38100" cap="rnd">
                <a:solidFill>
                  <a:schemeClr val="bg1"/>
                </a:solidFill>
                <a:prstDash val="solid"/>
                <a:round/>
              </a:ln>
            </p:spPr>
            <p:txBody>
              <a:bodyPr rtlCol="0" anchor="ctr"/>
              <a:lstStyle/>
              <a:p>
                <a:endParaRPr lang="zh-CN" altLang="en-US">
                  <a:solidFill>
                    <a:srgbClr val="595959"/>
                  </a:solidFill>
                  <a:latin typeface="Arial" panose="020B0604020202020204" pitchFamily="34" charset="0"/>
                  <a:ea typeface="微软雅黑" panose="020B0503020204020204" pitchFamily="34" charset="-122"/>
                  <a:sym typeface="Arial" panose="020B0604020202020204" pitchFamily="34" charset="0"/>
                </a:endParaRPr>
              </a:p>
            </p:txBody>
          </p:sp>
          <p:sp>
            <p:nvSpPr>
              <p:cNvPr id="282" name="任意多边形: 形状 125"/>
              <p:cNvSpPr/>
              <p:nvPr/>
            </p:nvSpPr>
            <p:spPr>
              <a:xfrm>
                <a:off x="5670416" y="3747558"/>
                <a:ext cx="294510" cy="401605"/>
              </a:xfrm>
              <a:custGeom>
                <a:avLst/>
                <a:gdLst>
                  <a:gd name="connsiteX0" fmla="*/ 78750 w 247500"/>
                  <a:gd name="connsiteY0" fmla="*/ 78750 h 337500"/>
                  <a:gd name="connsiteX1" fmla="*/ 168750 w 247500"/>
                  <a:gd name="connsiteY1" fmla="*/ 78750 h 337500"/>
                  <a:gd name="connsiteX2" fmla="*/ 168750 w 247500"/>
                  <a:gd name="connsiteY2" fmla="*/ 258750 h 337500"/>
                  <a:gd name="connsiteX3" fmla="*/ 78750 w 247500"/>
                  <a:gd name="connsiteY3" fmla="*/ 258750 h 337500"/>
                </a:gdLst>
                <a:ahLst/>
                <a:cxnLst>
                  <a:cxn ang="0">
                    <a:pos x="connsiteX0" y="connsiteY0"/>
                  </a:cxn>
                  <a:cxn ang="0">
                    <a:pos x="connsiteX1" y="connsiteY1"/>
                  </a:cxn>
                  <a:cxn ang="0">
                    <a:pos x="connsiteX2" y="connsiteY2"/>
                  </a:cxn>
                  <a:cxn ang="0">
                    <a:pos x="connsiteX3" y="connsiteY3"/>
                  </a:cxn>
                </a:cxnLst>
                <a:rect l="l" t="t" r="r" b="b"/>
                <a:pathLst>
                  <a:path w="247500" h="337500">
                    <a:moveTo>
                      <a:pt x="78750" y="78750"/>
                    </a:moveTo>
                    <a:lnTo>
                      <a:pt x="168750" y="78750"/>
                    </a:lnTo>
                    <a:lnTo>
                      <a:pt x="168750" y="258750"/>
                    </a:lnTo>
                    <a:lnTo>
                      <a:pt x="78750" y="258750"/>
                    </a:lnTo>
                    <a:close/>
                  </a:path>
                </a:pathLst>
              </a:custGeom>
              <a:noFill/>
              <a:ln w="38100" cap="rnd">
                <a:solidFill>
                  <a:schemeClr val="bg1"/>
                </a:solidFill>
                <a:prstDash val="solid"/>
                <a:round/>
              </a:ln>
            </p:spPr>
            <p:txBody>
              <a:bodyPr rtlCol="0" anchor="ctr"/>
              <a:lstStyle/>
              <a:p>
                <a:endParaRPr lang="zh-CN" altLang="en-US">
                  <a:solidFill>
                    <a:srgbClr val="595959"/>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72" name="文本框 271"/>
          <p:cNvSpPr txBox="1"/>
          <p:nvPr/>
        </p:nvSpPr>
        <p:spPr>
          <a:xfrm>
            <a:off x="9115740" y="978706"/>
            <a:ext cx="3174365" cy="829945"/>
          </a:xfrm>
          <a:prstGeom prst="rect">
            <a:avLst/>
          </a:prstGeom>
          <a:noFill/>
        </p:spPr>
        <p:txBody>
          <a:bodyPr wrap="none" rtlCol="0">
            <a:spAutoFit/>
          </a:bodyPr>
          <a:lstStyle/>
          <a:p>
            <a:pPr algn="l">
              <a:defRPr/>
            </a:pPr>
            <a:r>
              <a:rPr lang="en-US" altLang="zh-CN" sz="2800" b="1" dirty="0">
                <a:solidFill>
                  <a:srgbClr val="10F0B0"/>
                </a:solidFill>
                <a:latin typeface="Arial" panose="020B0604020202020204" pitchFamily="34" charset="0"/>
                <a:ea typeface="微软雅黑" panose="020B0503020204020204" pitchFamily="34" charset="-122"/>
                <a:sym typeface="Arial" panose="020B0604020202020204" pitchFamily="34" charset="0"/>
              </a:rPr>
              <a:t>Accuracy</a:t>
            </a:r>
          </a:p>
          <a:p>
            <a:pPr algn="l">
              <a:defRPr/>
            </a:pPr>
            <a:r>
              <a:rPr lang="en-US" sz="2000">
                <a:solidFill>
                  <a:srgbClr val="FFFFFF"/>
                </a:solidFill>
                <a:latin typeface="-apple-system" charset="0"/>
                <a:sym typeface="+mn-ea"/>
              </a:rPr>
              <a:t>(TP+TN)/(TP+FP+FN+TN)</a:t>
            </a:r>
            <a:endParaRPr lang="en-US" altLang="en-US" sz="2000" b="1" dirty="0">
              <a:solidFill>
                <a:srgbClr val="FFFFFF"/>
              </a:solidFill>
              <a:latin typeface="-apple-system" charset="0"/>
              <a:ea typeface="微软雅黑" panose="020B0503020204020204" pitchFamily="34" charset="-122"/>
              <a:sym typeface="+mn-ea"/>
            </a:endParaRPr>
          </a:p>
        </p:txBody>
      </p:sp>
      <p:sp>
        <p:nvSpPr>
          <p:cNvPr id="274" name="文本框 273"/>
          <p:cNvSpPr txBox="1"/>
          <p:nvPr/>
        </p:nvSpPr>
        <p:spPr>
          <a:xfrm>
            <a:off x="9501937" y="4597745"/>
            <a:ext cx="1558290" cy="829945"/>
          </a:xfrm>
          <a:prstGeom prst="rect">
            <a:avLst/>
          </a:prstGeom>
          <a:noFill/>
        </p:spPr>
        <p:txBody>
          <a:bodyPr wrap="none" rtlCol="0">
            <a:spAutoFit/>
          </a:bodyPr>
          <a:lstStyle/>
          <a:p>
            <a:pPr algn="l">
              <a:defRPr/>
            </a:pPr>
            <a:r>
              <a:rPr lang="en-US" altLang="zh-CN" sz="2800" b="1" dirty="0">
                <a:solidFill>
                  <a:srgbClr val="10F0B0"/>
                </a:solidFill>
                <a:latin typeface="Arial" panose="020B0604020202020204" pitchFamily="34" charset="0"/>
                <a:ea typeface="微软雅黑" panose="020B0503020204020204" pitchFamily="34" charset="-122"/>
                <a:sym typeface="Arial" panose="020B0604020202020204" pitchFamily="34" charset="0"/>
              </a:rPr>
              <a:t>Recall</a:t>
            </a:r>
          </a:p>
          <a:p>
            <a:pPr algn="l">
              <a:defRPr/>
            </a:pPr>
            <a:r>
              <a:rPr lang="en-US" sz="2000">
                <a:solidFill>
                  <a:srgbClr val="FFFFFF"/>
                </a:solidFill>
                <a:latin typeface="-apple-system" charset="0"/>
                <a:sym typeface="+mn-ea"/>
              </a:rPr>
              <a:t>TP/(TP</a:t>
            </a:r>
            <a:r>
              <a:rPr lang="zh-CN" altLang="en-US" sz="2000">
                <a:solidFill>
                  <a:srgbClr val="FFFFFF"/>
                </a:solidFill>
                <a:latin typeface="-apple-system" charset="0"/>
                <a:sym typeface="+mn-ea"/>
              </a:rPr>
              <a:t>+</a:t>
            </a:r>
            <a:r>
              <a:rPr lang="en-US" sz="2000">
                <a:solidFill>
                  <a:srgbClr val="FFFFFF"/>
                </a:solidFill>
                <a:latin typeface="-apple-system" charset="0"/>
                <a:sym typeface="+mn-ea"/>
              </a:rPr>
              <a:t>FN)</a:t>
            </a:r>
            <a:endParaRPr lang="zh-CN" altLang="en-US" sz="2000" b="1" dirty="0">
              <a:solidFill>
                <a:srgbClr val="FFFFFF"/>
              </a:solidFill>
              <a:latin typeface="-apple-system" charset="0"/>
              <a:ea typeface="微软雅黑" panose="020B0503020204020204" pitchFamily="34" charset="-122"/>
              <a:sym typeface="+mn-ea"/>
            </a:endParaRPr>
          </a:p>
        </p:txBody>
      </p:sp>
      <p:sp>
        <p:nvSpPr>
          <p:cNvPr id="276" name="文本框 275"/>
          <p:cNvSpPr txBox="1"/>
          <p:nvPr/>
        </p:nvSpPr>
        <p:spPr>
          <a:xfrm>
            <a:off x="4740566" y="3616311"/>
            <a:ext cx="1783715" cy="798830"/>
          </a:xfrm>
          <a:prstGeom prst="rect">
            <a:avLst/>
          </a:prstGeom>
          <a:noFill/>
        </p:spPr>
        <p:txBody>
          <a:bodyPr wrap="none" rtlCol="0">
            <a:spAutoFit/>
          </a:bodyPr>
          <a:lstStyle/>
          <a:p>
            <a:pPr algn="l">
              <a:defRPr/>
            </a:pPr>
            <a:r>
              <a:rPr lang="en-US" altLang="zh-CN" sz="2800" b="1" dirty="0">
                <a:solidFill>
                  <a:srgbClr val="10F0B0"/>
                </a:solidFill>
                <a:latin typeface="Arial" panose="020B0604020202020204" pitchFamily="34" charset="0"/>
                <a:ea typeface="微软雅黑" panose="020B0503020204020204" pitchFamily="34" charset="-122"/>
                <a:sym typeface="Arial" panose="020B0604020202020204" pitchFamily="34" charset="0"/>
              </a:rPr>
              <a:t>Precision</a:t>
            </a:r>
          </a:p>
          <a:p>
            <a:pPr algn="l">
              <a:defRPr/>
            </a:pPr>
            <a:r>
              <a:rPr lang="en-US" altLang="zh-CN">
                <a:solidFill>
                  <a:srgbClr val="FFFFFF"/>
                </a:solidFill>
                <a:sym typeface="+mn-ea"/>
              </a:rPr>
              <a:t>TP/(TP</a:t>
            </a:r>
            <a:r>
              <a:rPr lang="zh-CN" altLang="en-US">
                <a:solidFill>
                  <a:srgbClr val="FFFFFF"/>
                </a:solidFill>
                <a:sym typeface="+mn-ea"/>
              </a:rPr>
              <a:t>+</a:t>
            </a:r>
            <a:r>
              <a:rPr lang="en-US" altLang="zh-CN">
                <a:solidFill>
                  <a:srgbClr val="FFFFFF"/>
                </a:solidFill>
                <a:sym typeface="+mn-ea"/>
              </a:rPr>
              <a:t>FP)</a:t>
            </a:r>
            <a:endParaRPr lang="zh-CN" altLang="en-US" sz="2800" b="1" dirty="0">
              <a:solidFill>
                <a:srgbClr val="FFFFFF"/>
              </a:solidFill>
              <a:latin typeface="Arial" panose="020B0604020202020204" pitchFamily="34" charset="0"/>
              <a:ea typeface="微软雅黑" panose="020B0503020204020204" pitchFamily="34" charset="-122"/>
              <a:sym typeface="+mn-ea"/>
            </a:endParaRPr>
          </a:p>
        </p:txBody>
      </p:sp>
      <p:sp>
        <p:nvSpPr>
          <p:cNvPr id="295" name="平行四边形 294"/>
          <p:cNvSpPr/>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6" name="文本框 295"/>
          <p:cNvSpPr txBox="1"/>
          <p:nvPr/>
        </p:nvSpPr>
        <p:spPr>
          <a:xfrm>
            <a:off x="4095797" y="512223"/>
            <a:ext cx="4000500" cy="583565"/>
          </a:xfrm>
          <a:prstGeom prst="rect">
            <a:avLst/>
          </a:prstGeom>
          <a:noFill/>
        </p:spPr>
        <p:txBody>
          <a:bodyPr wrap="square" rtlCol="0">
            <a:spAutoFit/>
          </a:bodyPr>
          <a:lstStyle/>
          <a:p>
            <a:pPr algn="ctr"/>
            <a:r>
              <a:rPr lang="en-US" altLang="zh-CN" sz="3200" b="1" spc="406" dirty="0">
                <a:solidFill>
                  <a:schemeClr val="bg1"/>
                </a:solidFill>
                <a:latin typeface="Arial" panose="020B0604020202020204" pitchFamily="34" charset="0"/>
                <a:ea typeface="微软雅黑" panose="020B0503020204020204" pitchFamily="34" charset="-122"/>
                <a:sym typeface="Arial" panose="020B0604020202020204" pitchFamily="34" charset="0"/>
              </a:rPr>
              <a:t>Evaluation</a:t>
            </a:r>
            <a:endParaRPr lang="zh-CN" altLang="en-US" sz="3200" b="1" spc="40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nvSpPr>
        <p:spPr>
          <a:xfrm>
            <a:off x="333601" y="3186159"/>
            <a:ext cx="3762185" cy="1933543"/>
          </a:xfrm>
          <a:prstGeom prst="rect">
            <a:avLst/>
          </a:prstGeom>
        </p:spPr>
        <p:txBody>
          <a:bodyPr wrap="square">
            <a:noAutofit/>
          </a:bodyPr>
          <a:lstStyle>
            <a:defPPr>
              <a:defRPr lang="zh-CN"/>
            </a:defPPr>
            <a:lvl1pPr algn="ctr">
              <a:spcAft>
                <a:spcPts val="0"/>
              </a:spcAft>
              <a:defRPr sz="1200" spc="300">
                <a:solidFill>
                  <a:schemeClr val="bg1"/>
                </a:solidFill>
                <a:latin typeface="微软雅黑 Light" panose="020B0502040204020203" pitchFamily="34" charset="-122"/>
                <a:ea typeface="微软雅黑 Light" panose="020B0502040204020203" pitchFamily="34" charset="-122"/>
              </a:defRPr>
            </a:lvl1pPr>
          </a:lstStyle>
          <a:p>
            <a:pPr algn="l">
              <a:lnSpc>
                <a:spcPct val="150000"/>
              </a:lnSpc>
            </a:pPr>
            <a:r>
              <a:rPr lang="en-US" altLang="zh-CN" sz="1600" dirty="0">
                <a:latin typeface="-apple-system" charset="0"/>
                <a:ea typeface="-apple-system" charset="0"/>
                <a:cs typeface="-apple-system" charset="0"/>
                <a:sym typeface="Arial" panose="020B0604020202020204" pitchFamily="34" charset="0"/>
              </a:rPr>
              <a:t>Using </a:t>
            </a:r>
            <a:r>
              <a:rPr lang="en-US" altLang="zh-CN" sz="1800" b="1" dirty="0">
                <a:solidFill>
                  <a:srgbClr val="00B050"/>
                </a:solidFill>
                <a:latin typeface="-apple-system" charset="0"/>
                <a:ea typeface="-apple-system" charset="0"/>
                <a:cs typeface="-apple-system" charset="0"/>
                <a:sym typeface="Arial" panose="020B0604020202020204" pitchFamily="34" charset="0"/>
              </a:rPr>
              <a:t>Accuracy</a:t>
            </a:r>
            <a:r>
              <a:rPr lang="en-US" altLang="zh-CN" sz="1600" dirty="0">
                <a:latin typeface="-apple-system" charset="0"/>
                <a:ea typeface="-apple-system" charset="0"/>
                <a:cs typeface="-apple-system" charset="0"/>
                <a:sym typeface="Arial" panose="020B0604020202020204" pitchFamily="34" charset="0"/>
              </a:rPr>
              <a:t>, </a:t>
            </a:r>
            <a:r>
              <a:rPr lang="en-US" altLang="zh-CN" sz="1800" b="1" dirty="0">
                <a:solidFill>
                  <a:srgbClr val="00B050"/>
                </a:solidFill>
                <a:latin typeface="-apple-system" charset="0"/>
                <a:ea typeface="-apple-system" charset="0"/>
                <a:cs typeface="-apple-system" charset="0"/>
                <a:sym typeface="Arial" panose="020B0604020202020204" pitchFamily="34" charset="0"/>
              </a:rPr>
              <a:t>Precision</a:t>
            </a:r>
            <a:r>
              <a:rPr lang="en-US" altLang="zh-CN" sz="1600" dirty="0">
                <a:latin typeface="-apple-system" charset="0"/>
                <a:ea typeface="-apple-system" charset="0"/>
                <a:cs typeface="-apple-system" charset="0"/>
                <a:sym typeface="Arial" panose="020B0604020202020204" pitchFamily="34" charset="0"/>
              </a:rPr>
              <a:t>, and </a:t>
            </a:r>
            <a:r>
              <a:rPr lang="en-US" altLang="zh-CN" sz="1800" b="1" dirty="0">
                <a:solidFill>
                  <a:srgbClr val="00B050"/>
                </a:solidFill>
                <a:latin typeface="-apple-system" charset="0"/>
                <a:ea typeface="-apple-system" charset="0"/>
                <a:cs typeface="-apple-system" charset="0"/>
                <a:sym typeface="Arial" panose="020B0604020202020204" pitchFamily="34" charset="0"/>
              </a:rPr>
              <a:t>Recall</a:t>
            </a:r>
            <a:r>
              <a:rPr lang="en-US" altLang="zh-CN" sz="1600" dirty="0">
                <a:solidFill>
                  <a:srgbClr val="00B050"/>
                </a:solidFill>
                <a:latin typeface="-apple-system" charset="0"/>
                <a:ea typeface="-apple-system" charset="0"/>
                <a:cs typeface="-apple-system" charset="0"/>
                <a:sym typeface="Arial" panose="020B0604020202020204" pitchFamily="34" charset="0"/>
              </a:rPr>
              <a:t> </a:t>
            </a:r>
            <a:r>
              <a:rPr lang="en-US" altLang="zh-CN" sz="1600" dirty="0">
                <a:latin typeface="-apple-system" charset="0"/>
                <a:ea typeface="-apple-system" charset="0"/>
                <a:cs typeface="-apple-system" charset="0"/>
                <a:sym typeface="Arial" panose="020B0604020202020204" pitchFamily="34" charset="0"/>
              </a:rPr>
              <a:t>as the measure of performance. All these rates will be  based on </a:t>
            </a:r>
            <a:r>
              <a:rPr lang="en-US" altLang="zh-CN" sz="1800" b="1" dirty="0">
                <a:solidFill>
                  <a:srgbClr val="00B050"/>
                </a:solidFill>
                <a:latin typeface="-apple-system" charset="0"/>
                <a:ea typeface="-apple-system" charset="0"/>
                <a:cs typeface="-apple-system" charset="0"/>
                <a:sym typeface="Arial" panose="020B0604020202020204" pitchFamily="34" charset="0"/>
              </a:rPr>
              <a:t>Confusion Matrix</a:t>
            </a:r>
            <a:r>
              <a:rPr lang="en-US" altLang="zh-CN" sz="1600" dirty="0">
                <a:latin typeface="-apple-system" charset="0"/>
                <a:ea typeface="-apple-system" charset="0"/>
                <a:cs typeface="-apple-system" charset="0"/>
                <a:sym typeface="Arial" panose="020B0604020202020204" pitchFamily="34" charset="0"/>
              </a:rPr>
              <a:t>. </a:t>
            </a:r>
          </a:p>
        </p:txBody>
      </p:sp>
      <p:sp>
        <p:nvSpPr>
          <p:cNvPr id="21" name="文本框 20"/>
          <p:cNvSpPr txBox="1"/>
          <p:nvPr userDrawn="1"/>
        </p:nvSpPr>
        <p:spPr>
          <a:xfrm>
            <a:off x="333593" y="2393372"/>
            <a:ext cx="3995420" cy="521970"/>
          </a:xfrm>
          <a:prstGeom prst="rect">
            <a:avLst/>
          </a:prstGeom>
        </p:spPr>
        <p:txBody>
          <a:bodyPr wrap="none" rtlCol="0">
            <a:spAutoFit/>
          </a:bodyPr>
          <a:lstStyle/>
          <a:p>
            <a:r>
              <a:rPr lang="en-US" altLang="zh-CN" sz="2800" b="1">
                <a:solidFill>
                  <a:srgbClr val="FFFFFF"/>
                </a:solidFill>
              </a:rPr>
              <a:t>Evaluation Indicators :</a:t>
            </a:r>
            <a:endParaRPr lang="zh-CN" altLang="en-US" sz="2800" b="1">
              <a:solidFill>
                <a:srgbClr val="FFFFFF"/>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wipe(left)">
                                      <p:cBhvr>
                                        <p:cTn id="7" dur="500"/>
                                        <p:tgtEl>
                                          <p:spTgt spid="29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5"/>
                                        </p:tgtEl>
                                        <p:attrNameLst>
                                          <p:attrName>style.visibility</p:attrName>
                                        </p:attrNameLst>
                                      </p:cBhvr>
                                      <p:to>
                                        <p:strVal val="visible"/>
                                      </p:to>
                                    </p:set>
                                    <p:animEffect transition="in" filter="wipe(left)">
                                      <p:cBhvr>
                                        <p:cTn id="11" dur="500"/>
                                        <p:tgtEl>
                                          <p:spTgt spid="295"/>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254"/>
                                        </p:tgtEl>
                                        <p:attrNameLst>
                                          <p:attrName>style.visibility</p:attrName>
                                        </p:attrNameLst>
                                      </p:cBhvr>
                                      <p:to>
                                        <p:strVal val="visible"/>
                                      </p:to>
                                    </p:set>
                                    <p:animEffect transition="in" filter="wheel(1)">
                                      <p:cBhvr>
                                        <p:cTn id="15" dur="2000"/>
                                        <p:tgtEl>
                                          <p:spTgt spid="254"/>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86"/>
                                        </p:tgtEl>
                                        <p:attrNameLst>
                                          <p:attrName>style.visibility</p:attrName>
                                        </p:attrNameLst>
                                      </p:cBhvr>
                                      <p:to>
                                        <p:strVal val="visible"/>
                                      </p:to>
                                    </p:set>
                                    <p:animEffect transition="in" filter="fade">
                                      <p:cBhvr>
                                        <p:cTn id="19" dur="500"/>
                                        <p:tgtEl>
                                          <p:spTgt spid="28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6"/>
                                        </p:tgtEl>
                                        <p:attrNameLst>
                                          <p:attrName>style.visibility</p:attrName>
                                        </p:attrNameLst>
                                      </p:cBhvr>
                                      <p:to>
                                        <p:strVal val="visible"/>
                                      </p:to>
                                    </p:set>
                                    <p:animEffect transition="in" filter="fade">
                                      <p:cBhvr>
                                        <p:cTn id="22" dur="500"/>
                                        <p:tgtEl>
                                          <p:spTgt spid="276"/>
                                        </p:tgtEl>
                                      </p:cBhvr>
                                    </p:animEffect>
                                  </p:childTnLst>
                                </p:cTn>
                              </p:par>
                            </p:childTnLst>
                          </p:cTn>
                        </p:par>
                        <p:par>
                          <p:cTn id="23" fill="hold">
                            <p:stCondLst>
                              <p:cond delay="3500"/>
                            </p:stCondLst>
                            <p:childTnLst>
                              <p:par>
                                <p:cTn id="24" presetID="10" presetClass="entr" presetSubtype="0" fill="hold" grpId="0" nodeType="afterEffect">
                                  <p:stCondLst>
                                    <p:cond delay="0"/>
                                  </p:stCondLst>
                                  <p:childTnLst>
                                    <p:set>
                                      <p:cBhvr>
                                        <p:cTn id="25" dur="1" fill="hold">
                                          <p:stCondLst>
                                            <p:cond delay="0"/>
                                          </p:stCondLst>
                                        </p:cTn>
                                        <p:tgtEl>
                                          <p:spTgt spid="285"/>
                                        </p:tgtEl>
                                        <p:attrNameLst>
                                          <p:attrName>style.visibility</p:attrName>
                                        </p:attrNameLst>
                                      </p:cBhvr>
                                      <p:to>
                                        <p:strVal val="visible"/>
                                      </p:to>
                                    </p:set>
                                    <p:animEffect transition="in" filter="fade">
                                      <p:cBhvr>
                                        <p:cTn id="26" dur="500"/>
                                        <p:tgtEl>
                                          <p:spTgt spid="28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2"/>
                                        </p:tgtEl>
                                        <p:attrNameLst>
                                          <p:attrName>style.visibility</p:attrName>
                                        </p:attrNameLst>
                                      </p:cBhvr>
                                      <p:to>
                                        <p:strVal val="visible"/>
                                      </p:to>
                                    </p:set>
                                    <p:animEffect transition="in" filter="fade">
                                      <p:cBhvr>
                                        <p:cTn id="29" dur="500"/>
                                        <p:tgtEl>
                                          <p:spTgt spid="272"/>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287"/>
                                        </p:tgtEl>
                                        <p:attrNameLst>
                                          <p:attrName>style.visibility</p:attrName>
                                        </p:attrNameLst>
                                      </p:cBhvr>
                                      <p:to>
                                        <p:strVal val="visible"/>
                                      </p:to>
                                    </p:set>
                                    <p:animEffect transition="in" filter="fade">
                                      <p:cBhvr>
                                        <p:cTn id="33" dur="500"/>
                                        <p:tgtEl>
                                          <p:spTgt spid="28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4"/>
                                        </p:tgtEl>
                                        <p:attrNameLst>
                                          <p:attrName>style.visibility</p:attrName>
                                        </p:attrNameLst>
                                      </p:cBhvr>
                                      <p:to>
                                        <p:strVal val="visible"/>
                                      </p:to>
                                    </p:set>
                                    <p:animEffect transition="in" filter="fade">
                                      <p:cBhvr>
                                        <p:cTn id="36" dur="500"/>
                                        <p:tgtEl>
                                          <p:spTgt spid="27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bldLvl="0" animBg="1"/>
      <p:bldP spid="286" grpId="0" bldLvl="0" animBg="1"/>
      <p:bldP spid="287" grpId="0" bldLvl="0" animBg="1"/>
      <p:bldP spid="272" grpId="0"/>
      <p:bldP spid="274" grpId="0"/>
      <p:bldP spid="276" grpId="0"/>
      <p:bldP spid="295" grpId="0" bldLvl="0" animBg="1"/>
      <p:bldP spid="296" grpId="0"/>
      <p:bldP spid="17"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675" y="1065530"/>
            <a:ext cx="12324715" cy="4726940"/>
          </a:xfrm>
          <a:prstGeom prst="rect">
            <a:avLst/>
          </a:prstGeom>
          <a:gradFill>
            <a:gsLst>
              <a:gs pos="0">
                <a:srgbClr val="012D48"/>
              </a:gs>
              <a:gs pos="39000">
                <a:srgbClr val="012943"/>
              </a:gs>
              <a:gs pos="66000">
                <a:srgbClr val="01152D"/>
              </a:gs>
              <a:gs pos="100000">
                <a:srgbClr val="01061A"/>
              </a:gs>
            </a:gsLst>
            <a:lin ang="0" scaled="0"/>
          </a:gradFill>
          <a:ln>
            <a:noFill/>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86342ed9b911810ceca07c4be018d2be"/>
          <p:cNvPicPr>
            <a:picLocks noChangeAspect="1"/>
          </p:cNvPicPr>
          <p:nvPr/>
        </p:nvPicPr>
        <p:blipFill>
          <a:blip r:embed="rId3"/>
          <a:stretch>
            <a:fillRect/>
          </a:stretch>
        </p:blipFill>
        <p:spPr>
          <a:xfrm>
            <a:off x="5186045" y="1526540"/>
            <a:ext cx="7071995" cy="3793490"/>
          </a:xfrm>
          <a:prstGeom prst="rect">
            <a:avLst/>
          </a:prstGeom>
        </p:spPr>
      </p:pic>
      <p:grpSp>
        <p:nvGrpSpPr>
          <p:cNvPr id="95" name="组合 94"/>
          <p:cNvGrpSpPr/>
          <p:nvPr/>
        </p:nvGrpSpPr>
        <p:grpSpPr>
          <a:xfrm>
            <a:off x="239395" y="2641600"/>
            <a:ext cx="5266690" cy="1540933"/>
            <a:chOff x="4633186" y="2621783"/>
            <a:chExt cx="4625198" cy="1312367"/>
          </a:xfrm>
        </p:grpSpPr>
        <p:sp>
          <p:nvSpPr>
            <p:cNvPr id="90" name="矩形 89"/>
            <p:cNvSpPr/>
            <p:nvPr/>
          </p:nvSpPr>
          <p:spPr>
            <a:xfrm>
              <a:off x="4633186" y="2946340"/>
              <a:ext cx="2283460" cy="497005"/>
            </a:xfrm>
            <a:prstGeom prst="rect">
              <a:avLst/>
            </a:prstGeom>
          </p:spPr>
          <p:txBody>
            <a:bodyPr wrap="square">
              <a:spAutoFit/>
            </a:bodyPr>
            <a:lstStyle/>
            <a:p>
              <a:pPr>
                <a:defRPr/>
              </a:pPr>
              <a:r>
                <a:rPr lang="en-US" altLang="zh-CN" sz="3200">
                  <a:solidFill>
                    <a:schemeClr val="bg1"/>
                  </a:solidFill>
                  <a:cs typeface="+mn-ea"/>
                  <a:sym typeface="+mn-lt"/>
                </a:rPr>
                <a:t>SVM Model</a:t>
              </a:r>
            </a:p>
          </p:txBody>
        </p:sp>
        <p:sp>
          <p:nvSpPr>
            <p:cNvPr id="91" name="矩形 90"/>
            <p:cNvSpPr/>
            <p:nvPr/>
          </p:nvSpPr>
          <p:spPr>
            <a:xfrm>
              <a:off x="4633186" y="2621783"/>
              <a:ext cx="1350604" cy="313670"/>
            </a:xfrm>
            <a:prstGeom prst="rect">
              <a:avLst/>
            </a:prstGeom>
          </p:spPr>
          <p:txBody>
            <a:bodyPr wrap="square">
              <a:spAutoFit/>
            </a:bodyPr>
            <a:lstStyle/>
            <a:p>
              <a:pPr>
                <a:defRPr/>
              </a:pPr>
              <a:r>
                <a:rPr lang="en-US" altLang="zh-CN">
                  <a:solidFill>
                    <a:prstClr val="white"/>
                  </a:solidFill>
                  <a:cs typeface="+mn-ea"/>
                  <a:sym typeface="+mn-lt"/>
                </a:rPr>
                <a:t>PART </a:t>
              </a:r>
              <a:r>
                <a:rPr lang="en-US">
                  <a:solidFill>
                    <a:prstClr val="white"/>
                  </a:solidFill>
                  <a:cs typeface="+mn-ea"/>
                  <a:sym typeface="+mn-lt"/>
                </a:rPr>
                <a:t>three</a:t>
              </a:r>
            </a:p>
          </p:txBody>
        </p:sp>
        <p:sp>
          <p:nvSpPr>
            <p:cNvPr id="92" name="矩形 91"/>
            <p:cNvSpPr/>
            <p:nvPr/>
          </p:nvSpPr>
          <p:spPr>
            <a:xfrm>
              <a:off x="4633186" y="3620480"/>
              <a:ext cx="4625198" cy="313670"/>
            </a:xfrm>
            <a:prstGeom prst="rect">
              <a:avLst/>
            </a:prstGeom>
          </p:spPr>
          <p:txBody>
            <a:bodyPr wrap="square">
              <a:spAutoFit/>
            </a:bodyPr>
            <a:lstStyle/>
            <a:p>
              <a:pPr>
                <a:lnSpc>
                  <a:spcPct val="150000"/>
                </a:lnSpc>
                <a:defRPr/>
              </a:pPr>
              <a:r>
                <a:rPr lang="zh-CN" altLang="en-US" sz="1200">
                  <a:solidFill>
                    <a:srgbClr val="FFFFFF"/>
                  </a:solidFill>
                </a:rPr>
                <a:t>Using an SVM Model to Analyze Wine Quality Data</a:t>
              </a:r>
            </a:p>
          </p:txBody>
        </p:sp>
        <p:cxnSp>
          <p:nvCxnSpPr>
            <p:cNvPr id="94" name="直接连接符 93"/>
            <p:cNvCxnSpPr/>
            <p:nvPr/>
          </p:nvCxnSpPr>
          <p:spPr>
            <a:xfrm>
              <a:off x="4734786" y="3575797"/>
              <a:ext cx="3420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bg1"/>
                </a:solidFill>
              </a:rPr>
              <a:t>SVM</a:t>
            </a:r>
          </a:p>
        </p:txBody>
      </p:sp>
      <p:sp>
        <p:nvSpPr>
          <p:cNvPr id="3" name="内容占位符 2"/>
          <p:cNvSpPr>
            <a:spLocks noGrp="1"/>
          </p:cNvSpPr>
          <p:nvPr>
            <p:ph idx="1"/>
          </p:nvPr>
        </p:nvSpPr>
        <p:spPr>
          <a:xfrm>
            <a:off x="669838" y="1000889"/>
            <a:ext cx="10852237" cy="5041355"/>
          </a:xfrm>
        </p:spPr>
        <p:txBody>
          <a:bodyPr/>
          <a:lstStyle/>
          <a:p>
            <a:pPr marL="914400" lvl="2" indent="0">
              <a:buChar char="•"/>
            </a:pPr>
            <a:endParaRPr lang="en-US" altLang="zh-CN">
              <a:solidFill>
                <a:srgbClr val="FFFFFF"/>
              </a:solidFill>
              <a:uFillTx/>
            </a:endParaRPr>
          </a:p>
          <a:p>
            <a:pPr marL="914400" lvl="2" indent="0">
              <a:buChar char="•"/>
            </a:pPr>
            <a:endParaRPr lang="en-US" altLang="zh-CN">
              <a:solidFill>
                <a:srgbClr val="FFFFFF"/>
              </a:solidFill>
              <a:uFillTx/>
            </a:endParaRPr>
          </a:p>
          <a:p>
            <a:pPr marL="914400" lvl="2" indent="0">
              <a:lnSpc>
                <a:spcPct val="130000"/>
              </a:lnSpc>
              <a:buNone/>
            </a:pPr>
            <a:endParaRPr>
              <a:solidFill>
                <a:srgbClr val="FFFFFF"/>
              </a:solidFill>
            </a:endParaRPr>
          </a:p>
        </p:txBody>
      </p:sp>
      <p:pic>
        <p:nvPicPr>
          <p:cNvPr id="4" name="图片 3"/>
          <p:cNvPicPr>
            <a:picLocks noChangeAspect="1"/>
          </p:cNvPicPr>
          <p:nvPr/>
        </p:nvPicPr>
        <p:blipFill>
          <a:blip r:embed="rId2"/>
          <a:stretch>
            <a:fillRect/>
          </a:stretch>
        </p:blipFill>
        <p:spPr>
          <a:xfrm>
            <a:off x="418465" y="1745615"/>
            <a:ext cx="6454775" cy="4702810"/>
          </a:xfrm>
          <a:prstGeom prst="rect">
            <a:avLst/>
          </a:prstGeom>
        </p:spPr>
      </p:pic>
      <p:sp>
        <p:nvSpPr>
          <p:cNvPr id="5" name="文本框 4"/>
          <p:cNvSpPr txBox="1"/>
          <p:nvPr/>
        </p:nvSpPr>
        <p:spPr>
          <a:xfrm>
            <a:off x="7488555" y="1403985"/>
            <a:ext cx="4064000" cy="3969385"/>
          </a:xfrm>
          <a:prstGeom prst="rect">
            <a:avLst/>
          </a:prstGeom>
          <a:noFill/>
        </p:spPr>
        <p:txBody>
          <a:bodyPr wrap="square" rtlCol="0">
            <a:spAutoFit/>
          </a:bodyPr>
          <a:lstStyle/>
          <a:p>
            <a:r>
              <a:rPr lang="zh-CN" altLang="en-US">
                <a:solidFill>
                  <a:schemeClr val="bg1"/>
                </a:solidFill>
              </a:rPr>
              <a:t>In this experiment, an SVM model is preset, in which the kernel function is linear.</a:t>
            </a: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r>
              <a:rPr lang="zh-CN" altLang="en-US">
                <a:solidFill>
                  <a:schemeClr val="bg1"/>
                </a:solidFill>
              </a:rPr>
              <a:t>In this experiment, the accuracy is </a:t>
            </a:r>
            <a:r>
              <a:rPr lang="zh-CN" altLang="en-US" u="sng">
                <a:solidFill>
                  <a:schemeClr val="bg1"/>
                </a:solidFill>
              </a:rPr>
              <a:t>0.505</a:t>
            </a:r>
            <a:r>
              <a:rPr lang="zh-CN" altLang="en-US">
                <a:solidFill>
                  <a:schemeClr val="bg1"/>
                </a:solidFill>
              </a:rPr>
              <a:t>, the recall is </a:t>
            </a:r>
            <a:r>
              <a:rPr lang="zh-CN" altLang="en-US" u="sng">
                <a:solidFill>
                  <a:schemeClr val="bg1"/>
                </a:solidFill>
              </a:rPr>
              <a:t>0.505</a:t>
            </a:r>
            <a:r>
              <a:rPr lang="zh-CN" altLang="en-US">
                <a:solidFill>
                  <a:schemeClr val="bg1"/>
                </a:solidFill>
              </a:rPr>
              <a:t>, and the F1 score is </a:t>
            </a:r>
            <a:r>
              <a:rPr lang="zh-CN" altLang="en-US" u="sng">
                <a:solidFill>
                  <a:schemeClr val="bg1"/>
                </a:solidFill>
              </a:rPr>
              <a:t>0.424</a:t>
            </a:r>
            <a:r>
              <a:rPr lang="zh-CN" altLang="en-US">
                <a:solidFill>
                  <a:schemeClr val="bg1"/>
                </a:solidFill>
              </a:rPr>
              <a:t>.</a:t>
            </a:r>
          </a:p>
          <a:p>
            <a:endParaRPr lang="zh-CN" altLang="en-US">
              <a:solidFill>
                <a:schemeClr val="bg1"/>
              </a:solidFill>
            </a:endParaRPr>
          </a:p>
          <a:p>
            <a:endParaRPr lang="zh-CN" altLang="en-US">
              <a:solidFill>
                <a:schemeClr val="bg1"/>
              </a:solidFill>
            </a:endParaRPr>
          </a:p>
          <a:p>
            <a:r>
              <a:rPr lang="zh-CN" altLang="en-US">
                <a:solidFill>
                  <a:schemeClr val="bg1"/>
                </a:solidFill>
              </a:rPr>
              <a:t>However, on this model, the accuracy and other results are not satisfactory.</a:t>
            </a: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bg1"/>
                </a:solidFill>
              </a:rPr>
              <a:t>SVM</a:t>
            </a:r>
          </a:p>
        </p:txBody>
      </p:sp>
      <p:sp>
        <p:nvSpPr>
          <p:cNvPr id="3" name="内容占位符 2"/>
          <p:cNvSpPr>
            <a:spLocks noGrp="1"/>
          </p:cNvSpPr>
          <p:nvPr>
            <p:ph idx="1"/>
          </p:nvPr>
        </p:nvSpPr>
        <p:spPr>
          <a:xfrm>
            <a:off x="669838" y="1000889"/>
            <a:ext cx="10852237" cy="5041355"/>
          </a:xfrm>
        </p:spPr>
        <p:txBody>
          <a:bodyPr/>
          <a:lstStyle/>
          <a:p>
            <a:pPr marL="914400" lvl="2" indent="0">
              <a:buChar char="•"/>
            </a:pPr>
            <a:endParaRPr lang="en-US" altLang="zh-CN">
              <a:solidFill>
                <a:srgbClr val="FFFFFF"/>
              </a:solidFill>
              <a:uFillTx/>
            </a:endParaRPr>
          </a:p>
          <a:p>
            <a:pPr marL="914400" lvl="2" indent="0">
              <a:buChar char="•"/>
            </a:pPr>
            <a:endParaRPr lang="en-US" altLang="zh-CN">
              <a:solidFill>
                <a:srgbClr val="FFFFFF"/>
              </a:solidFill>
              <a:uFillTx/>
            </a:endParaRPr>
          </a:p>
          <a:p>
            <a:pPr marL="914400" lvl="2" indent="0">
              <a:lnSpc>
                <a:spcPct val="130000"/>
              </a:lnSpc>
              <a:buNone/>
            </a:pPr>
            <a:endParaRPr>
              <a:solidFill>
                <a:srgbClr val="FFFFFF"/>
              </a:solidFill>
            </a:endParaRPr>
          </a:p>
        </p:txBody>
      </p:sp>
      <p:sp>
        <p:nvSpPr>
          <p:cNvPr id="5" name="文本框 4"/>
          <p:cNvSpPr txBox="1"/>
          <p:nvPr/>
        </p:nvSpPr>
        <p:spPr>
          <a:xfrm>
            <a:off x="7488555" y="1403985"/>
            <a:ext cx="4064000" cy="3692525"/>
          </a:xfrm>
          <a:prstGeom prst="rect">
            <a:avLst/>
          </a:prstGeom>
          <a:noFill/>
        </p:spPr>
        <p:txBody>
          <a:bodyPr wrap="square" rtlCol="0">
            <a:spAutoFit/>
          </a:bodyPr>
          <a:lstStyle/>
          <a:p>
            <a:r>
              <a:rPr lang="zh-CN" altLang="en-US">
                <a:solidFill>
                  <a:schemeClr val="bg1"/>
                </a:solidFill>
              </a:rPr>
              <a:t>In order to pursue higher accuracy, this experiment replaced the kernel function with</a:t>
            </a:r>
            <a:r>
              <a:rPr lang="zh-CN" altLang="en-US" u="sng">
                <a:solidFill>
                  <a:schemeClr val="bg1"/>
                </a:solidFill>
              </a:rPr>
              <a:t> rbf</a:t>
            </a:r>
            <a:r>
              <a:rPr lang="en-US" altLang="zh-CN" u="sng">
                <a:solidFill>
                  <a:schemeClr val="bg1"/>
                </a:solidFill>
              </a:rPr>
              <a:t>.</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r>
              <a:rPr lang="zh-CN" altLang="en-US">
                <a:solidFill>
                  <a:schemeClr val="bg1"/>
                </a:solidFill>
              </a:rPr>
              <a:t>In this experiment, the accuracy is </a:t>
            </a:r>
            <a:r>
              <a:rPr lang="zh-CN" altLang="en-US" u="sng">
                <a:solidFill>
                  <a:schemeClr val="bg1"/>
                </a:solidFill>
              </a:rPr>
              <a:t>0.5</a:t>
            </a:r>
            <a:r>
              <a:rPr lang="en-US" altLang="zh-CN" u="sng">
                <a:solidFill>
                  <a:schemeClr val="bg1"/>
                </a:solidFill>
              </a:rPr>
              <a:t>45</a:t>
            </a:r>
            <a:r>
              <a:rPr lang="zh-CN" altLang="en-US">
                <a:solidFill>
                  <a:schemeClr val="bg1"/>
                </a:solidFill>
              </a:rPr>
              <a:t>, the recall is </a:t>
            </a:r>
            <a:r>
              <a:rPr lang="zh-CN" altLang="en-US" u="sng">
                <a:solidFill>
                  <a:schemeClr val="bg1"/>
                </a:solidFill>
              </a:rPr>
              <a:t>0.5</a:t>
            </a:r>
            <a:r>
              <a:rPr lang="en-US" altLang="zh-CN" u="sng">
                <a:solidFill>
                  <a:schemeClr val="bg1"/>
                </a:solidFill>
              </a:rPr>
              <a:t>4</a:t>
            </a:r>
            <a:r>
              <a:rPr lang="zh-CN" altLang="en-US" u="sng">
                <a:solidFill>
                  <a:schemeClr val="bg1"/>
                </a:solidFill>
              </a:rPr>
              <a:t>5</a:t>
            </a:r>
            <a:r>
              <a:rPr lang="zh-CN" altLang="en-US">
                <a:solidFill>
                  <a:schemeClr val="bg1"/>
                </a:solidFill>
              </a:rPr>
              <a:t>, and the F1 score is </a:t>
            </a:r>
            <a:r>
              <a:rPr lang="zh-CN" altLang="en-US" u="sng">
                <a:solidFill>
                  <a:schemeClr val="bg1"/>
                </a:solidFill>
              </a:rPr>
              <a:t>0.</a:t>
            </a:r>
            <a:r>
              <a:rPr lang="en-US" altLang="zh-CN" u="sng">
                <a:solidFill>
                  <a:schemeClr val="bg1"/>
                </a:solidFill>
              </a:rPr>
              <a:t>504</a:t>
            </a:r>
            <a:r>
              <a:rPr lang="zh-CN" altLang="en-US">
                <a:solidFill>
                  <a:schemeClr val="bg1"/>
                </a:solidFill>
              </a:rPr>
              <a:t>.</a:t>
            </a:r>
          </a:p>
          <a:p>
            <a:endParaRPr lang="zh-CN" altLang="en-US">
              <a:solidFill>
                <a:schemeClr val="bg1"/>
              </a:solidFill>
            </a:endParaRPr>
          </a:p>
          <a:p>
            <a:endParaRPr lang="zh-CN" altLang="en-US">
              <a:solidFill>
                <a:schemeClr val="bg1"/>
              </a:solidFill>
            </a:endParaRPr>
          </a:p>
          <a:p>
            <a:r>
              <a:rPr lang="zh-CN" altLang="en-US">
                <a:solidFill>
                  <a:schemeClr val="bg1"/>
                </a:solidFill>
              </a:rPr>
              <a:t>The results show that the change of the kernel function effectively improves the classification accuracy.</a:t>
            </a:r>
          </a:p>
        </p:txBody>
      </p:sp>
      <p:pic>
        <p:nvPicPr>
          <p:cNvPr id="6" name="图片 5"/>
          <p:cNvPicPr>
            <a:picLocks noChangeAspect="1"/>
          </p:cNvPicPr>
          <p:nvPr/>
        </p:nvPicPr>
        <p:blipFill>
          <a:blip r:embed="rId2"/>
          <a:stretch>
            <a:fillRect/>
          </a:stretch>
        </p:blipFill>
        <p:spPr>
          <a:xfrm>
            <a:off x="494030" y="1403985"/>
            <a:ext cx="6398895" cy="4826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bg1"/>
                </a:solidFill>
              </a:rPr>
              <a:t>SVM</a:t>
            </a:r>
          </a:p>
        </p:txBody>
      </p:sp>
      <p:sp>
        <p:nvSpPr>
          <p:cNvPr id="3" name="内容占位符 2"/>
          <p:cNvSpPr>
            <a:spLocks noGrp="1"/>
          </p:cNvSpPr>
          <p:nvPr>
            <p:ph idx="1"/>
          </p:nvPr>
        </p:nvSpPr>
        <p:spPr>
          <a:xfrm>
            <a:off x="669838" y="1000889"/>
            <a:ext cx="10852237" cy="5041355"/>
          </a:xfrm>
        </p:spPr>
        <p:txBody>
          <a:bodyPr/>
          <a:lstStyle/>
          <a:p>
            <a:pPr marL="914400" lvl="2" indent="0">
              <a:buChar char="•"/>
            </a:pPr>
            <a:endParaRPr lang="en-US" altLang="zh-CN">
              <a:solidFill>
                <a:srgbClr val="FFFFFF"/>
              </a:solidFill>
              <a:uFillTx/>
            </a:endParaRPr>
          </a:p>
          <a:p>
            <a:pPr marL="914400" lvl="2" indent="0">
              <a:buChar char="•"/>
            </a:pPr>
            <a:endParaRPr lang="en-US" altLang="zh-CN">
              <a:solidFill>
                <a:srgbClr val="FFFFFF"/>
              </a:solidFill>
              <a:uFillTx/>
            </a:endParaRPr>
          </a:p>
          <a:p>
            <a:pPr marL="914400" lvl="2" indent="0">
              <a:lnSpc>
                <a:spcPct val="130000"/>
              </a:lnSpc>
              <a:buNone/>
            </a:pPr>
            <a:endParaRPr>
              <a:solidFill>
                <a:srgbClr val="FFFFFF"/>
              </a:solidFill>
            </a:endParaRPr>
          </a:p>
        </p:txBody>
      </p:sp>
      <p:sp>
        <p:nvSpPr>
          <p:cNvPr id="4" name="文本框 3"/>
          <p:cNvSpPr txBox="1"/>
          <p:nvPr/>
        </p:nvSpPr>
        <p:spPr>
          <a:xfrm>
            <a:off x="1273175" y="1260475"/>
            <a:ext cx="9766935" cy="645160"/>
          </a:xfrm>
          <a:prstGeom prst="rect">
            <a:avLst/>
          </a:prstGeom>
          <a:noFill/>
        </p:spPr>
        <p:txBody>
          <a:bodyPr wrap="square" rtlCol="0">
            <a:spAutoFit/>
          </a:bodyPr>
          <a:lstStyle/>
          <a:p>
            <a:r>
              <a:rPr lang="zh-CN" altLang="en-US">
                <a:solidFill>
                  <a:schemeClr val="bg1"/>
                </a:solidFill>
              </a:rPr>
              <a:t>Due to the less-than-ideal results, the aim of the study is to identify the factors affecting the model's performance.</a:t>
            </a:r>
          </a:p>
        </p:txBody>
      </p:sp>
      <p:pic>
        <p:nvPicPr>
          <p:cNvPr id="8" name="图片 7"/>
          <p:cNvPicPr>
            <a:picLocks noChangeAspect="1"/>
          </p:cNvPicPr>
          <p:nvPr/>
        </p:nvPicPr>
        <p:blipFill>
          <a:blip r:embed="rId2"/>
          <a:stretch>
            <a:fillRect/>
          </a:stretch>
        </p:blipFill>
        <p:spPr>
          <a:xfrm>
            <a:off x="6187440" y="2317750"/>
            <a:ext cx="5680075" cy="3956050"/>
          </a:xfrm>
          <a:prstGeom prst="rect">
            <a:avLst/>
          </a:prstGeom>
        </p:spPr>
      </p:pic>
      <p:pic>
        <p:nvPicPr>
          <p:cNvPr id="9" name="图片 8"/>
          <p:cNvPicPr>
            <a:picLocks noChangeAspect="1"/>
          </p:cNvPicPr>
          <p:nvPr/>
        </p:nvPicPr>
        <p:blipFill>
          <a:blip r:embed="rId3"/>
          <a:stretch>
            <a:fillRect/>
          </a:stretch>
        </p:blipFill>
        <p:spPr>
          <a:xfrm>
            <a:off x="250190" y="2317750"/>
            <a:ext cx="5681980" cy="40176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bg1"/>
                </a:solidFill>
              </a:rPr>
              <a:t>SVM</a:t>
            </a:r>
          </a:p>
        </p:txBody>
      </p:sp>
      <p:sp>
        <p:nvSpPr>
          <p:cNvPr id="3" name="内容占位符 2"/>
          <p:cNvSpPr>
            <a:spLocks noGrp="1"/>
          </p:cNvSpPr>
          <p:nvPr>
            <p:ph idx="1"/>
          </p:nvPr>
        </p:nvSpPr>
        <p:spPr>
          <a:xfrm>
            <a:off x="669838" y="1000889"/>
            <a:ext cx="10852237" cy="5041355"/>
          </a:xfrm>
        </p:spPr>
        <p:txBody>
          <a:bodyPr/>
          <a:lstStyle/>
          <a:p>
            <a:pPr marL="914400" lvl="2" indent="0">
              <a:buNone/>
            </a:pPr>
            <a:endParaRPr lang="en-US" altLang="zh-CN">
              <a:solidFill>
                <a:srgbClr val="FFFFFF"/>
              </a:solidFill>
              <a:uFillTx/>
            </a:endParaRPr>
          </a:p>
          <a:p>
            <a:pPr marL="914400" lvl="2" indent="0">
              <a:buChar char="•"/>
            </a:pPr>
            <a:endParaRPr lang="en-US" altLang="zh-CN">
              <a:solidFill>
                <a:srgbClr val="FFFFFF"/>
              </a:solidFill>
              <a:uFillTx/>
            </a:endParaRPr>
          </a:p>
          <a:p>
            <a:pPr marL="914400" lvl="2" indent="0">
              <a:lnSpc>
                <a:spcPct val="130000"/>
              </a:lnSpc>
              <a:buNone/>
            </a:pPr>
            <a:endParaRPr>
              <a:solidFill>
                <a:srgbClr val="FFFFFF"/>
              </a:solidFill>
            </a:endParaRPr>
          </a:p>
        </p:txBody>
      </p:sp>
      <p:sp>
        <p:nvSpPr>
          <p:cNvPr id="5" name="文本框 4"/>
          <p:cNvSpPr txBox="1"/>
          <p:nvPr/>
        </p:nvSpPr>
        <p:spPr>
          <a:xfrm>
            <a:off x="905510" y="1308100"/>
            <a:ext cx="4064000" cy="368300"/>
          </a:xfrm>
          <a:prstGeom prst="rect">
            <a:avLst/>
          </a:prstGeom>
          <a:noFill/>
        </p:spPr>
        <p:txBody>
          <a:bodyPr wrap="square" rtlCol="0">
            <a:spAutoFit/>
          </a:bodyPr>
          <a:lstStyle/>
          <a:p>
            <a:r>
              <a:rPr lang="zh-CN" altLang="en-US">
                <a:solidFill>
                  <a:schemeClr val="bg1"/>
                </a:solidFill>
              </a:rPr>
              <a:t>The samples are imbalanced.</a:t>
            </a:r>
          </a:p>
        </p:txBody>
      </p:sp>
      <p:pic>
        <p:nvPicPr>
          <p:cNvPr id="6" name="图片 5"/>
          <p:cNvPicPr>
            <a:picLocks noChangeAspect="1"/>
          </p:cNvPicPr>
          <p:nvPr/>
        </p:nvPicPr>
        <p:blipFill>
          <a:blip r:embed="rId2"/>
          <a:stretch>
            <a:fillRect/>
          </a:stretch>
        </p:blipFill>
        <p:spPr>
          <a:xfrm>
            <a:off x="1015365" y="2231390"/>
            <a:ext cx="9171940" cy="2049780"/>
          </a:xfrm>
          <a:prstGeom prst="rect">
            <a:avLst/>
          </a:prstGeom>
        </p:spPr>
      </p:pic>
      <p:sp>
        <p:nvSpPr>
          <p:cNvPr id="7" name="文本框 6"/>
          <p:cNvSpPr txBox="1"/>
          <p:nvPr/>
        </p:nvSpPr>
        <p:spPr>
          <a:xfrm>
            <a:off x="1015365" y="5036820"/>
            <a:ext cx="9236075" cy="645160"/>
          </a:xfrm>
          <a:prstGeom prst="rect">
            <a:avLst/>
          </a:prstGeom>
          <a:noFill/>
        </p:spPr>
        <p:txBody>
          <a:bodyPr wrap="square" rtlCol="0">
            <a:spAutoFit/>
          </a:bodyPr>
          <a:lstStyle/>
          <a:p>
            <a:r>
              <a:rPr lang="zh-CN" altLang="en-US">
                <a:solidFill>
                  <a:schemeClr val="bg1"/>
                </a:solidFill>
              </a:rPr>
              <a:t>Oversampling the training set is employed to address the issue of extremely imbalanced sample distribution.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bg1"/>
                </a:solidFill>
              </a:rPr>
              <a:t>SVM</a:t>
            </a:r>
          </a:p>
        </p:txBody>
      </p:sp>
      <p:sp>
        <p:nvSpPr>
          <p:cNvPr id="3" name="内容占位符 2"/>
          <p:cNvSpPr>
            <a:spLocks noGrp="1"/>
          </p:cNvSpPr>
          <p:nvPr>
            <p:ph idx="1"/>
          </p:nvPr>
        </p:nvSpPr>
        <p:spPr>
          <a:xfrm>
            <a:off x="669838" y="1000889"/>
            <a:ext cx="10852237" cy="5041355"/>
          </a:xfrm>
        </p:spPr>
        <p:txBody>
          <a:bodyPr/>
          <a:lstStyle/>
          <a:p>
            <a:pPr marL="914400" lvl="2" indent="0">
              <a:buNone/>
            </a:pPr>
            <a:endParaRPr lang="en-US" altLang="zh-CN">
              <a:solidFill>
                <a:srgbClr val="FFFFFF"/>
              </a:solidFill>
              <a:uFillTx/>
            </a:endParaRPr>
          </a:p>
          <a:p>
            <a:pPr marL="914400" lvl="2" indent="0">
              <a:buChar char="•"/>
            </a:pPr>
            <a:endParaRPr lang="en-US" altLang="zh-CN">
              <a:solidFill>
                <a:srgbClr val="FFFFFF"/>
              </a:solidFill>
              <a:uFillTx/>
            </a:endParaRPr>
          </a:p>
          <a:p>
            <a:pPr marL="914400" lvl="2" indent="0">
              <a:lnSpc>
                <a:spcPct val="130000"/>
              </a:lnSpc>
              <a:buNone/>
            </a:pPr>
            <a:endParaRPr>
              <a:solidFill>
                <a:srgbClr val="FFFFFF"/>
              </a:solidFill>
            </a:endParaRPr>
          </a:p>
        </p:txBody>
      </p:sp>
      <p:sp>
        <p:nvSpPr>
          <p:cNvPr id="7" name="文本框 6"/>
          <p:cNvSpPr txBox="1"/>
          <p:nvPr/>
        </p:nvSpPr>
        <p:spPr>
          <a:xfrm>
            <a:off x="3196590" y="4239895"/>
            <a:ext cx="5897245" cy="361315"/>
          </a:xfrm>
          <a:prstGeom prst="rect">
            <a:avLst/>
          </a:prstGeom>
          <a:noFill/>
        </p:spPr>
        <p:txBody>
          <a:bodyPr wrap="square" rtlCol="0">
            <a:noAutofit/>
          </a:bodyPr>
          <a:lstStyle/>
          <a:p>
            <a:r>
              <a:rPr lang="zh-CN" altLang="en-US">
                <a:solidFill>
                  <a:schemeClr val="bg1"/>
                </a:solidFill>
              </a:rPr>
              <a:t>Applying standardization method to preprocess the data.</a:t>
            </a:r>
          </a:p>
        </p:txBody>
      </p:sp>
      <p:pic>
        <p:nvPicPr>
          <p:cNvPr id="4" name="图片 3"/>
          <p:cNvPicPr>
            <a:picLocks noChangeAspect="1"/>
          </p:cNvPicPr>
          <p:nvPr/>
        </p:nvPicPr>
        <p:blipFill>
          <a:blip r:embed="rId2"/>
          <a:stretch>
            <a:fillRect/>
          </a:stretch>
        </p:blipFill>
        <p:spPr>
          <a:xfrm>
            <a:off x="2411095" y="2305050"/>
            <a:ext cx="7169785" cy="11918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bg1"/>
                </a:solidFill>
              </a:rPr>
              <a:t>SVM</a:t>
            </a:r>
          </a:p>
        </p:txBody>
      </p:sp>
      <p:sp>
        <p:nvSpPr>
          <p:cNvPr id="3" name="内容占位符 2"/>
          <p:cNvSpPr>
            <a:spLocks noGrp="1"/>
          </p:cNvSpPr>
          <p:nvPr>
            <p:ph idx="1"/>
          </p:nvPr>
        </p:nvSpPr>
        <p:spPr>
          <a:xfrm>
            <a:off x="669838" y="1000889"/>
            <a:ext cx="10852237" cy="5041355"/>
          </a:xfrm>
        </p:spPr>
        <p:txBody>
          <a:bodyPr/>
          <a:lstStyle/>
          <a:p>
            <a:pPr marL="914400" lvl="2" indent="0">
              <a:buNone/>
            </a:pPr>
            <a:endParaRPr lang="en-US" altLang="zh-CN">
              <a:solidFill>
                <a:srgbClr val="FFFFFF"/>
              </a:solidFill>
              <a:uFillTx/>
            </a:endParaRPr>
          </a:p>
          <a:p>
            <a:pPr marL="914400" lvl="2" indent="0">
              <a:lnSpc>
                <a:spcPct val="130000"/>
              </a:lnSpc>
              <a:buNone/>
            </a:pPr>
            <a:endParaRPr>
              <a:solidFill>
                <a:srgbClr val="FFFFFF"/>
              </a:solidFill>
            </a:endParaRPr>
          </a:p>
        </p:txBody>
      </p:sp>
      <p:sp>
        <p:nvSpPr>
          <p:cNvPr id="7" name="文本框 6"/>
          <p:cNvSpPr txBox="1"/>
          <p:nvPr/>
        </p:nvSpPr>
        <p:spPr>
          <a:xfrm>
            <a:off x="3196590" y="4239895"/>
            <a:ext cx="5897245" cy="361315"/>
          </a:xfrm>
          <a:prstGeom prst="rect">
            <a:avLst/>
          </a:prstGeom>
          <a:noFill/>
        </p:spPr>
        <p:txBody>
          <a:bodyPr wrap="square" rtlCol="0">
            <a:noAutofit/>
          </a:bodyPr>
          <a:lstStyle/>
          <a:p>
            <a:endParaRPr lang="zh-CN" altLang="en-US">
              <a:solidFill>
                <a:schemeClr val="bg1"/>
              </a:solidFill>
            </a:endParaRPr>
          </a:p>
        </p:txBody>
      </p:sp>
      <p:pic>
        <p:nvPicPr>
          <p:cNvPr id="6" name="图片 5"/>
          <p:cNvPicPr>
            <a:picLocks noChangeAspect="1"/>
          </p:cNvPicPr>
          <p:nvPr/>
        </p:nvPicPr>
        <p:blipFill>
          <a:blip r:embed="rId2"/>
          <a:stretch>
            <a:fillRect/>
          </a:stretch>
        </p:blipFill>
        <p:spPr>
          <a:xfrm>
            <a:off x="2493010" y="772160"/>
            <a:ext cx="6819900" cy="5880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chemeClr val="bg1"/>
                </a:solidFill>
              </a:rPr>
              <a:t>SVM</a:t>
            </a:r>
          </a:p>
        </p:txBody>
      </p:sp>
      <p:sp>
        <p:nvSpPr>
          <p:cNvPr id="3" name="内容占位符 2"/>
          <p:cNvSpPr>
            <a:spLocks noGrp="1"/>
          </p:cNvSpPr>
          <p:nvPr>
            <p:ph idx="1"/>
          </p:nvPr>
        </p:nvSpPr>
        <p:spPr>
          <a:xfrm>
            <a:off x="669838" y="1000889"/>
            <a:ext cx="10852237" cy="5041355"/>
          </a:xfrm>
        </p:spPr>
        <p:txBody>
          <a:bodyPr/>
          <a:lstStyle/>
          <a:p>
            <a:pPr marL="914400" lvl="2" indent="0">
              <a:buNone/>
            </a:pPr>
            <a:endParaRPr lang="en-US" altLang="zh-CN">
              <a:solidFill>
                <a:srgbClr val="FFFFFF"/>
              </a:solidFill>
              <a:uFillTx/>
            </a:endParaRPr>
          </a:p>
          <a:p>
            <a:pPr marL="914400" lvl="2" indent="0">
              <a:lnSpc>
                <a:spcPct val="130000"/>
              </a:lnSpc>
              <a:buNone/>
            </a:pPr>
            <a:endParaRPr>
              <a:solidFill>
                <a:srgbClr val="FFFFFF"/>
              </a:solidFill>
            </a:endParaRPr>
          </a:p>
        </p:txBody>
      </p:sp>
      <p:sp>
        <p:nvSpPr>
          <p:cNvPr id="7" name="文本框 6"/>
          <p:cNvSpPr txBox="1"/>
          <p:nvPr/>
        </p:nvSpPr>
        <p:spPr>
          <a:xfrm>
            <a:off x="3196590" y="4239895"/>
            <a:ext cx="5897245" cy="361315"/>
          </a:xfrm>
          <a:prstGeom prst="rect">
            <a:avLst/>
          </a:prstGeom>
          <a:noFill/>
        </p:spPr>
        <p:txBody>
          <a:bodyPr wrap="square" rtlCol="0">
            <a:noAutofit/>
          </a:bodyPr>
          <a:lstStyle/>
          <a:p>
            <a:endParaRPr lang="zh-CN" altLang="en-US">
              <a:solidFill>
                <a:schemeClr val="bg1"/>
              </a:solidFill>
            </a:endParaRPr>
          </a:p>
        </p:txBody>
      </p:sp>
      <p:pic>
        <p:nvPicPr>
          <p:cNvPr id="5" name="图片 4"/>
          <p:cNvPicPr>
            <a:picLocks noChangeAspect="1"/>
          </p:cNvPicPr>
          <p:nvPr/>
        </p:nvPicPr>
        <p:blipFill>
          <a:blip r:embed="rId2"/>
          <a:stretch>
            <a:fillRect/>
          </a:stretch>
        </p:blipFill>
        <p:spPr>
          <a:xfrm>
            <a:off x="412115" y="1831340"/>
            <a:ext cx="5455285" cy="4311015"/>
          </a:xfrm>
          <a:prstGeom prst="rect">
            <a:avLst/>
          </a:prstGeom>
        </p:spPr>
      </p:pic>
      <p:pic>
        <p:nvPicPr>
          <p:cNvPr id="9" name="图片 8"/>
          <p:cNvPicPr>
            <a:picLocks noChangeAspect="1"/>
          </p:cNvPicPr>
          <p:nvPr/>
        </p:nvPicPr>
        <p:blipFill>
          <a:blip r:embed="rId3"/>
          <a:stretch>
            <a:fillRect/>
          </a:stretch>
        </p:blipFill>
        <p:spPr>
          <a:xfrm>
            <a:off x="6206490" y="1831340"/>
            <a:ext cx="5696585" cy="42767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alphaModFix amt="35000"/>
            <a:duotone>
              <a:prstClr val="black"/>
              <a:srgbClr val="76B5BF">
                <a:tint val="45000"/>
                <a:satMod val="400000"/>
              </a:srgbClr>
            </a:duotone>
            <a:extLst>
              <a:ext uri="{28A0092B-C50C-407E-A947-70E740481C1C}">
                <a14:useLocalDpi xmlns:a14="http://schemas.microsoft.com/office/drawing/2010/main" val="0"/>
              </a:ext>
            </a:extLst>
          </a:blip>
          <a:srcRect b="61978"/>
          <a:stretch>
            <a:fillRect/>
          </a:stretch>
        </p:blipFill>
        <p:spPr>
          <a:xfrm>
            <a:off x="0" y="3344430"/>
            <a:ext cx="12192000" cy="3513570"/>
          </a:xfrm>
          <a:prstGeom prst="rect">
            <a:avLst/>
          </a:prstGeom>
        </p:spPr>
      </p:pic>
      <p:sp>
        <p:nvSpPr>
          <p:cNvPr id="17" name="任意多边形: 形状 69"/>
          <p:cNvSpPr/>
          <p:nvPr/>
        </p:nvSpPr>
        <p:spPr>
          <a:xfrm rot="1373467" flipH="1">
            <a:off x="2514465" y="2174565"/>
            <a:ext cx="1954935" cy="1563713"/>
          </a:xfrm>
          <a:custGeom>
            <a:avLst/>
            <a:gdLst>
              <a:gd name="connsiteX0" fmla="*/ 0 w 1506070"/>
              <a:gd name="connsiteY0" fmla="*/ 0 h 1428376"/>
              <a:gd name="connsiteX1" fmla="*/ 1506070 w 1506070"/>
              <a:gd name="connsiteY1" fmla="*/ 1428376 h 1428376"/>
              <a:gd name="connsiteX0-1" fmla="*/ 0 w 1506070"/>
              <a:gd name="connsiteY0-2" fmla="*/ 0 h 1428376"/>
              <a:gd name="connsiteX1-3" fmla="*/ 1506070 w 1506070"/>
              <a:gd name="connsiteY1-4" fmla="*/ 1428376 h 1428376"/>
              <a:gd name="connsiteX0-5" fmla="*/ 0 w 1506070"/>
              <a:gd name="connsiteY0-6" fmla="*/ 0 h 1428376"/>
              <a:gd name="connsiteX1-7" fmla="*/ 1506070 w 1506070"/>
              <a:gd name="connsiteY1-8" fmla="*/ 1428376 h 1428376"/>
              <a:gd name="connsiteX0-9" fmla="*/ 0 w 1506070"/>
              <a:gd name="connsiteY0-10" fmla="*/ 0 h 1428376"/>
              <a:gd name="connsiteX1-11" fmla="*/ 1506070 w 1506070"/>
              <a:gd name="connsiteY1-12" fmla="*/ 1428376 h 1428376"/>
              <a:gd name="connsiteX0-13" fmla="*/ 0 w 1506070"/>
              <a:gd name="connsiteY0-14" fmla="*/ 5145 h 1433521"/>
              <a:gd name="connsiteX1-15" fmla="*/ 1506070 w 1506070"/>
              <a:gd name="connsiteY1-16" fmla="*/ 1433521 h 1433521"/>
              <a:gd name="connsiteX0-17" fmla="*/ 0 w 1500093"/>
              <a:gd name="connsiteY0-18" fmla="*/ 4809 h 1480997"/>
              <a:gd name="connsiteX1-19" fmla="*/ 1500093 w 1500093"/>
              <a:gd name="connsiteY1-20" fmla="*/ 1480997 h 1480997"/>
              <a:gd name="connsiteX0-21" fmla="*/ 0 w 1500093"/>
              <a:gd name="connsiteY0-22" fmla="*/ 2148 h 1478336"/>
              <a:gd name="connsiteX1-23" fmla="*/ 1500093 w 1500093"/>
              <a:gd name="connsiteY1-24" fmla="*/ 1478336 h 1478336"/>
            </a:gdLst>
            <a:ahLst/>
            <a:cxnLst>
              <a:cxn ang="0">
                <a:pos x="connsiteX0-1" y="connsiteY0-2"/>
              </a:cxn>
              <a:cxn ang="0">
                <a:pos x="connsiteX1-3" y="connsiteY1-4"/>
              </a:cxn>
            </a:cxnLst>
            <a:rect l="l" t="t" r="r" b="b"/>
            <a:pathLst>
              <a:path w="1500093" h="1478336">
                <a:moveTo>
                  <a:pt x="0" y="2148"/>
                </a:moveTo>
                <a:cubicBezTo>
                  <a:pt x="699246" y="-41680"/>
                  <a:pt x="1332752" y="589835"/>
                  <a:pt x="1500093" y="1478336"/>
                </a:cubicBezTo>
              </a:path>
            </a:pathLst>
          </a:custGeom>
          <a:noFill/>
          <a:ln w="6350">
            <a:solidFill>
              <a:schemeClr val="bg1"/>
            </a:solidFill>
            <a:headEnd type="stealth" w="lg" len="lg"/>
            <a:tailE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3855" tIns="61928" rIns="123855" bIns="61928" numCol="1" spcCol="0" rtlCol="0" fromWordArt="0" anchor="ctr" anchorCtr="0" forceAA="0" compatLnSpc="1">
            <a:noAutofit/>
          </a:bodyPr>
          <a:lstStyle/>
          <a:p>
            <a:pPr algn="ctr"/>
            <a:endParaRPr lang="zh-CN" altLang="en-US" sz="2440">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形状 69"/>
          <p:cNvSpPr/>
          <p:nvPr/>
        </p:nvSpPr>
        <p:spPr>
          <a:xfrm rot="1373467" flipH="1">
            <a:off x="7050941" y="1242225"/>
            <a:ext cx="1954935" cy="1563713"/>
          </a:xfrm>
          <a:custGeom>
            <a:avLst/>
            <a:gdLst>
              <a:gd name="connsiteX0" fmla="*/ 0 w 1506070"/>
              <a:gd name="connsiteY0" fmla="*/ 0 h 1428376"/>
              <a:gd name="connsiteX1" fmla="*/ 1506070 w 1506070"/>
              <a:gd name="connsiteY1" fmla="*/ 1428376 h 1428376"/>
              <a:gd name="connsiteX0-1" fmla="*/ 0 w 1506070"/>
              <a:gd name="connsiteY0-2" fmla="*/ 0 h 1428376"/>
              <a:gd name="connsiteX1-3" fmla="*/ 1506070 w 1506070"/>
              <a:gd name="connsiteY1-4" fmla="*/ 1428376 h 1428376"/>
              <a:gd name="connsiteX0-5" fmla="*/ 0 w 1506070"/>
              <a:gd name="connsiteY0-6" fmla="*/ 0 h 1428376"/>
              <a:gd name="connsiteX1-7" fmla="*/ 1506070 w 1506070"/>
              <a:gd name="connsiteY1-8" fmla="*/ 1428376 h 1428376"/>
              <a:gd name="connsiteX0-9" fmla="*/ 0 w 1506070"/>
              <a:gd name="connsiteY0-10" fmla="*/ 0 h 1428376"/>
              <a:gd name="connsiteX1-11" fmla="*/ 1506070 w 1506070"/>
              <a:gd name="connsiteY1-12" fmla="*/ 1428376 h 1428376"/>
              <a:gd name="connsiteX0-13" fmla="*/ 0 w 1506070"/>
              <a:gd name="connsiteY0-14" fmla="*/ 5145 h 1433521"/>
              <a:gd name="connsiteX1-15" fmla="*/ 1506070 w 1506070"/>
              <a:gd name="connsiteY1-16" fmla="*/ 1433521 h 1433521"/>
              <a:gd name="connsiteX0-17" fmla="*/ 0 w 1500093"/>
              <a:gd name="connsiteY0-18" fmla="*/ 4809 h 1480997"/>
              <a:gd name="connsiteX1-19" fmla="*/ 1500093 w 1500093"/>
              <a:gd name="connsiteY1-20" fmla="*/ 1480997 h 1480997"/>
              <a:gd name="connsiteX0-21" fmla="*/ 0 w 1500093"/>
              <a:gd name="connsiteY0-22" fmla="*/ 2148 h 1478336"/>
              <a:gd name="connsiteX1-23" fmla="*/ 1500093 w 1500093"/>
              <a:gd name="connsiteY1-24" fmla="*/ 1478336 h 1478336"/>
            </a:gdLst>
            <a:ahLst/>
            <a:cxnLst>
              <a:cxn ang="0">
                <a:pos x="connsiteX0-1" y="connsiteY0-2"/>
              </a:cxn>
              <a:cxn ang="0">
                <a:pos x="connsiteX1-3" y="connsiteY1-4"/>
              </a:cxn>
            </a:cxnLst>
            <a:rect l="l" t="t" r="r" b="b"/>
            <a:pathLst>
              <a:path w="1500093" h="1478336">
                <a:moveTo>
                  <a:pt x="0" y="2148"/>
                </a:moveTo>
                <a:cubicBezTo>
                  <a:pt x="699246" y="-41680"/>
                  <a:pt x="1332752" y="589835"/>
                  <a:pt x="1500093" y="1478336"/>
                </a:cubicBezTo>
              </a:path>
            </a:pathLst>
          </a:custGeom>
          <a:noFill/>
          <a:ln w="6350">
            <a:solidFill>
              <a:schemeClr val="bg1"/>
            </a:solidFill>
            <a:headEnd type="stealth" w="lg" len="lg"/>
            <a:tailE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3855" tIns="61928" rIns="123855" bIns="61928" numCol="1" spcCol="0" rtlCol="0" fromWordArt="0" anchor="ctr" anchorCtr="0" forceAA="0" compatLnSpc="1">
            <a:noAutofit/>
          </a:bodyPr>
          <a:lstStyle/>
          <a:p>
            <a:pPr algn="ctr"/>
            <a:endParaRPr lang="zh-CN" altLang="en-US" sz="2440">
              <a:latin typeface="Arial" panose="020B0604020202020204" pitchFamily="34" charset="0"/>
              <a:ea typeface="微软雅黑" panose="020B0503020204020204" pitchFamily="34" charset="-122"/>
              <a:sym typeface="Arial" panose="020B0604020202020204" pitchFamily="34" charset="0"/>
            </a:endParaRPr>
          </a:p>
        </p:txBody>
      </p:sp>
      <p:grpSp>
        <p:nvGrpSpPr>
          <p:cNvPr id="13" name="组合 12"/>
          <p:cNvGrpSpPr/>
          <p:nvPr/>
        </p:nvGrpSpPr>
        <p:grpSpPr>
          <a:xfrm>
            <a:off x="4628884" y="2722645"/>
            <a:ext cx="2965352" cy="1994936"/>
            <a:chOff x="4576717" y="3179844"/>
            <a:chExt cx="3102066" cy="1994936"/>
          </a:xfrm>
        </p:grpSpPr>
        <p:sp>
          <p:nvSpPr>
            <p:cNvPr id="11" name="圆角矩形 10"/>
            <p:cNvSpPr/>
            <p:nvPr/>
          </p:nvSpPr>
          <p:spPr>
            <a:xfrm>
              <a:off x="4576717" y="3179844"/>
              <a:ext cx="3102066" cy="1994936"/>
            </a:xfrm>
            <a:prstGeom prst="roundRect">
              <a:avLst/>
            </a:prstGeom>
            <a:gradFill flip="none" rotWithShape="1">
              <a:gsLst>
                <a:gs pos="0">
                  <a:srgbClr val="13E4A7">
                    <a:alpha val="54000"/>
                  </a:srgbClr>
                </a:gs>
                <a:gs pos="72000">
                  <a:schemeClr val="bg1">
                    <a:alpha val="0"/>
                  </a:schemeClr>
                </a:gs>
              </a:gsLst>
              <a:lin ang="5400000" scaled="1"/>
              <a:tileRect/>
            </a:gradFill>
            <a:ln>
              <a:gradFill>
                <a:gsLst>
                  <a:gs pos="0">
                    <a:schemeClr val="accent1">
                      <a:lumMod val="5000"/>
                      <a:lumOff val="95000"/>
                      <a:alpha val="51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connected-persons-around-the-earth_49121" title="SM9sf4woX9y6V8E"/>
            <p:cNvSpPr>
              <a:spLocks noChangeAspect="1"/>
            </p:cNvSpPr>
            <p:nvPr/>
          </p:nvSpPr>
          <p:spPr bwMode="auto">
            <a:xfrm>
              <a:off x="5696051" y="3431544"/>
              <a:ext cx="799900" cy="798777"/>
            </a:xfrm>
            <a:custGeom>
              <a:avLst/>
              <a:gdLst>
                <a:gd name="connsiteX0" fmla="*/ 486140 w 607614"/>
                <a:gd name="connsiteY0" fmla="*/ 525616 h 606761"/>
                <a:gd name="connsiteX1" fmla="*/ 526347 w 607614"/>
                <a:gd name="connsiteY1" fmla="*/ 525616 h 606761"/>
                <a:gd name="connsiteX2" fmla="*/ 526347 w 607614"/>
                <a:gd name="connsiteY2" fmla="*/ 546085 h 606761"/>
                <a:gd name="connsiteX3" fmla="*/ 486140 w 607614"/>
                <a:gd name="connsiteY3" fmla="*/ 546085 h 606761"/>
                <a:gd name="connsiteX4" fmla="*/ 404873 w 607614"/>
                <a:gd name="connsiteY4" fmla="*/ 525616 h 606761"/>
                <a:gd name="connsiteX5" fmla="*/ 445811 w 607614"/>
                <a:gd name="connsiteY5" fmla="*/ 525616 h 606761"/>
                <a:gd name="connsiteX6" fmla="*/ 445811 w 607614"/>
                <a:gd name="connsiteY6" fmla="*/ 546085 h 606761"/>
                <a:gd name="connsiteX7" fmla="*/ 404873 w 607614"/>
                <a:gd name="connsiteY7" fmla="*/ 546085 h 606761"/>
                <a:gd name="connsiteX8" fmla="*/ 324337 w 607614"/>
                <a:gd name="connsiteY8" fmla="*/ 525616 h 606761"/>
                <a:gd name="connsiteX9" fmla="*/ 364544 w 607614"/>
                <a:gd name="connsiteY9" fmla="*/ 525616 h 606761"/>
                <a:gd name="connsiteX10" fmla="*/ 364544 w 607614"/>
                <a:gd name="connsiteY10" fmla="*/ 546085 h 606761"/>
                <a:gd name="connsiteX11" fmla="*/ 324337 w 607614"/>
                <a:gd name="connsiteY11" fmla="*/ 546085 h 606761"/>
                <a:gd name="connsiteX12" fmla="*/ 243070 w 607614"/>
                <a:gd name="connsiteY12" fmla="*/ 525616 h 606761"/>
                <a:gd name="connsiteX13" fmla="*/ 283277 w 607614"/>
                <a:gd name="connsiteY13" fmla="*/ 525616 h 606761"/>
                <a:gd name="connsiteX14" fmla="*/ 283277 w 607614"/>
                <a:gd name="connsiteY14" fmla="*/ 546085 h 606761"/>
                <a:gd name="connsiteX15" fmla="*/ 243070 w 607614"/>
                <a:gd name="connsiteY15" fmla="*/ 546085 h 606761"/>
                <a:gd name="connsiteX16" fmla="*/ 161803 w 607614"/>
                <a:gd name="connsiteY16" fmla="*/ 525616 h 606761"/>
                <a:gd name="connsiteX17" fmla="*/ 202741 w 607614"/>
                <a:gd name="connsiteY17" fmla="*/ 525616 h 606761"/>
                <a:gd name="connsiteX18" fmla="*/ 202741 w 607614"/>
                <a:gd name="connsiteY18" fmla="*/ 546085 h 606761"/>
                <a:gd name="connsiteX19" fmla="*/ 161803 w 607614"/>
                <a:gd name="connsiteY19" fmla="*/ 546085 h 606761"/>
                <a:gd name="connsiteX20" fmla="*/ 81267 w 607614"/>
                <a:gd name="connsiteY20" fmla="*/ 525616 h 606761"/>
                <a:gd name="connsiteX21" fmla="*/ 121474 w 607614"/>
                <a:gd name="connsiteY21" fmla="*/ 525616 h 606761"/>
                <a:gd name="connsiteX22" fmla="*/ 121474 w 607614"/>
                <a:gd name="connsiteY22" fmla="*/ 546085 h 606761"/>
                <a:gd name="connsiteX23" fmla="*/ 81267 w 607614"/>
                <a:gd name="connsiteY23" fmla="*/ 546085 h 606761"/>
                <a:gd name="connsiteX24" fmla="*/ 486140 w 607614"/>
                <a:gd name="connsiteY24" fmla="*/ 202497 h 606761"/>
                <a:gd name="connsiteX25" fmla="*/ 526347 w 607614"/>
                <a:gd name="connsiteY25" fmla="*/ 202497 h 606761"/>
                <a:gd name="connsiteX26" fmla="*/ 526347 w 607614"/>
                <a:gd name="connsiteY26" fmla="*/ 222235 h 606761"/>
                <a:gd name="connsiteX27" fmla="*/ 486140 w 607614"/>
                <a:gd name="connsiteY27" fmla="*/ 222235 h 606761"/>
                <a:gd name="connsiteX28" fmla="*/ 243070 w 607614"/>
                <a:gd name="connsiteY28" fmla="*/ 202497 h 606761"/>
                <a:gd name="connsiteX29" fmla="*/ 283277 w 607614"/>
                <a:gd name="connsiteY29" fmla="*/ 202497 h 606761"/>
                <a:gd name="connsiteX30" fmla="*/ 283277 w 607614"/>
                <a:gd name="connsiteY30" fmla="*/ 222235 h 606761"/>
                <a:gd name="connsiteX31" fmla="*/ 243070 w 607614"/>
                <a:gd name="connsiteY31" fmla="*/ 222235 h 606761"/>
                <a:gd name="connsiteX32" fmla="*/ 161803 w 607614"/>
                <a:gd name="connsiteY32" fmla="*/ 202497 h 606761"/>
                <a:gd name="connsiteX33" fmla="*/ 202741 w 607614"/>
                <a:gd name="connsiteY33" fmla="*/ 202497 h 606761"/>
                <a:gd name="connsiteX34" fmla="*/ 202741 w 607614"/>
                <a:gd name="connsiteY34" fmla="*/ 222235 h 606761"/>
                <a:gd name="connsiteX35" fmla="*/ 161803 w 607614"/>
                <a:gd name="connsiteY35" fmla="*/ 222235 h 606761"/>
                <a:gd name="connsiteX36" fmla="*/ 81267 w 607614"/>
                <a:gd name="connsiteY36" fmla="*/ 202497 h 606761"/>
                <a:gd name="connsiteX37" fmla="*/ 121474 w 607614"/>
                <a:gd name="connsiteY37" fmla="*/ 202497 h 606761"/>
                <a:gd name="connsiteX38" fmla="*/ 121474 w 607614"/>
                <a:gd name="connsiteY38" fmla="*/ 222235 h 606761"/>
                <a:gd name="connsiteX39" fmla="*/ 81267 w 607614"/>
                <a:gd name="connsiteY39" fmla="*/ 222235 h 606761"/>
                <a:gd name="connsiteX40" fmla="*/ 357768 w 607614"/>
                <a:gd name="connsiteY40" fmla="*/ 3061 h 606761"/>
                <a:gd name="connsiteX41" fmla="*/ 371442 w 607614"/>
                <a:gd name="connsiteY41" fmla="*/ 3061 h 606761"/>
                <a:gd name="connsiteX42" fmla="*/ 401827 w 607614"/>
                <a:gd name="connsiteY42" fmla="*/ 33397 h 606761"/>
                <a:gd name="connsiteX43" fmla="*/ 388154 w 607614"/>
                <a:gd name="connsiteY43" fmla="*/ 47807 h 606761"/>
                <a:gd name="connsiteX44" fmla="*/ 374480 w 607614"/>
                <a:gd name="connsiteY44" fmla="*/ 34155 h 606761"/>
                <a:gd name="connsiteX45" fmla="*/ 374480 w 607614"/>
                <a:gd name="connsiteY45" fmla="*/ 424733 h 606761"/>
                <a:gd name="connsiteX46" fmla="*/ 354730 w 607614"/>
                <a:gd name="connsiteY46" fmla="*/ 424733 h 606761"/>
                <a:gd name="connsiteX47" fmla="*/ 354730 w 607614"/>
                <a:gd name="connsiteY47" fmla="*/ 34155 h 606761"/>
                <a:gd name="connsiteX48" fmla="*/ 341056 w 607614"/>
                <a:gd name="connsiteY48" fmla="*/ 47807 h 606761"/>
                <a:gd name="connsiteX49" fmla="*/ 327383 w 607614"/>
                <a:gd name="connsiteY49" fmla="*/ 33397 h 606761"/>
                <a:gd name="connsiteX50" fmla="*/ 445866 w 607614"/>
                <a:gd name="connsiteY50" fmla="*/ 0 h 606761"/>
                <a:gd name="connsiteX51" fmla="*/ 465616 w 607614"/>
                <a:gd name="connsiteY51" fmla="*/ 0 h 606761"/>
                <a:gd name="connsiteX52" fmla="*/ 465616 w 607614"/>
                <a:gd name="connsiteY52" fmla="*/ 390603 h 606761"/>
                <a:gd name="connsiteX53" fmla="*/ 479290 w 607614"/>
                <a:gd name="connsiteY53" fmla="*/ 376951 h 606761"/>
                <a:gd name="connsiteX54" fmla="*/ 492963 w 607614"/>
                <a:gd name="connsiteY54" fmla="*/ 391361 h 606761"/>
                <a:gd name="connsiteX55" fmla="*/ 462578 w 607614"/>
                <a:gd name="connsiteY55" fmla="*/ 421699 h 606761"/>
                <a:gd name="connsiteX56" fmla="*/ 455741 w 607614"/>
                <a:gd name="connsiteY56" fmla="*/ 424733 h 606761"/>
                <a:gd name="connsiteX57" fmla="*/ 448904 w 607614"/>
                <a:gd name="connsiteY57" fmla="*/ 421699 h 606761"/>
                <a:gd name="connsiteX58" fmla="*/ 418519 w 607614"/>
                <a:gd name="connsiteY58" fmla="*/ 391361 h 606761"/>
                <a:gd name="connsiteX59" fmla="*/ 432192 w 607614"/>
                <a:gd name="connsiteY59" fmla="*/ 376951 h 606761"/>
                <a:gd name="connsiteX60" fmla="*/ 445866 w 607614"/>
                <a:gd name="connsiteY60" fmla="*/ 390603 h 606761"/>
                <a:gd name="connsiteX61" fmla="*/ 9874 w 607614"/>
                <a:gd name="connsiteY61" fmla="*/ 0 h 606761"/>
                <a:gd name="connsiteX62" fmla="*/ 273426 w 607614"/>
                <a:gd name="connsiteY62" fmla="*/ 0 h 606761"/>
                <a:gd name="connsiteX63" fmla="*/ 283300 w 607614"/>
                <a:gd name="connsiteY63" fmla="*/ 9860 h 606761"/>
                <a:gd name="connsiteX64" fmla="*/ 283300 w 607614"/>
                <a:gd name="connsiteY64" fmla="*/ 91014 h 606761"/>
                <a:gd name="connsiteX65" fmla="*/ 324314 w 607614"/>
                <a:gd name="connsiteY65" fmla="*/ 91014 h 606761"/>
                <a:gd name="connsiteX66" fmla="*/ 324314 w 607614"/>
                <a:gd name="connsiteY66" fmla="*/ 111492 h 606761"/>
                <a:gd name="connsiteX67" fmla="*/ 283300 w 607614"/>
                <a:gd name="connsiteY67" fmla="*/ 111492 h 606761"/>
                <a:gd name="connsiteX68" fmla="*/ 283300 w 607614"/>
                <a:gd name="connsiteY68" fmla="*/ 141830 h 606761"/>
                <a:gd name="connsiteX69" fmla="*/ 324314 w 607614"/>
                <a:gd name="connsiteY69" fmla="*/ 141830 h 606761"/>
                <a:gd name="connsiteX70" fmla="*/ 324314 w 607614"/>
                <a:gd name="connsiteY70" fmla="*/ 161550 h 606761"/>
                <a:gd name="connsiteX71" fmla="*/ 273426 w 607614"/>
                <a:gd name="connsiteY71" fmla="*/ 161550 h 606761"/>
                <a:gd name="connsiteX72" fmla="*/ 81268 w 607614"/>
                <a:gd name="connsiteY72" fmla="*/ 161550 h 606761"/>
                <a:gd name="connsiteX73" fmla="*/ 81268 w 607614"/>
                <a:gd name="connsiteY73" fmla="*/ 141830 h 606761"/>
                <a:gd name="connsiteX74" fmla="*/ 263552 w 607614"/>
                <a:gd name="connsiteY74" fmla="*/ 141830 h 606761"/>
                <a:gd name="connsiteX75" fmla="*/ 263552 w 607614"/>
                <a:gd name="connsiteY75" fmla="*/ 100874 h 606761"/>
                <a:gd name="connsiteX76" fmla="*/ 263552 w 607614"/>
                <a:gd name="connsiteY76" fmla="*/ 20478 h 606761"/>
                <a:gd name="connsiteX77" fmla="*/ 20507 w 607614"/>
                <a:gd name="connsiteY77" fmla="*/ 20478 h 606761"/>
                <a:gd name="connsiteX78" fmla="*/ 20507 w 607614"/>
                <a:gd name="connsiteY78" fmla="*/ 586283 h 606761"/>
                <a:gd name="connsiteX79" fmla="*/ 587107 w 607614"/>
                <a:gd name="connsiteY79" fmla="*/ 586283 h 606761"/>
                <a:gd name="connsiteX80" fmla="*/ 587107 w 607614"/>
                <a:gd name="connsiteY80" fmla="*/ 161550 h 606761"/>
                <a:gd name="connsiteX81" fmla="*/ 556726 w 607614"/>
                <a:gd name="connsiteY81" fmla="*/ 161550 h 606761"/>
                <a:gd name="connsiteX82" fmla="*/ 495965 w 607614"/>
                <a:gd name="connsiteY82" fmla="*/ 161550 h 606761"/>
                <a:gd name="connsiteX83" fmla="*/ 495965 w 607614"/>
                <a:gd name="connsiteY83" fmla="*/ 141830 h 606761"/>
                <a:gd name="connsiteX84" fmla="*/ 546853 w 607614"/>
                <a:gd name="connsiteY84" fmla="*/ 141830 h 606761"/>
                <a:gd name="connsiteX85" fmla="*/ 546853 w 607614"/>
                <a:gd name="connsiteY85" fmla="*/ 111492 h 606761"/>
                <a:gd name="connsiteX86" fmla="*/ 495965 w 607614"/>
                <a:gd name="connsiteY86" fmla="*/ 111492 h 606761"/>
                <a:gd name="connsiteX87" fmla="*/ 495965 w 607614"/>
                <a:gd name="connsiteY87" fmla="*/ 91014 h 606761"/>
                <a:gd name="connsiteX88" fmla="*/ 556726 w 607614"/>
                <a:gd name="connsiteY88" fmla="*/ 91014 h 606761"/>
                <a:gd name="connsiteX89" fmla="*/ 567360 w 607614"/>
                <a:gd name="connsiteY89" fmla="*/ 100874 h 606761"/>
                <a:gd name="connsiteX90" fmla="*/ 567360 w 607614"/>
                <a:gd name="connsiteY90" fmla="*/ 141830 h 606761"/>
                <a:gd name="connsiteX91" fmla="*/ 597740 w 607614"/>
                <a:gd name="connsiteY91" fmla="*/ 141830 h 606761"/>
                <a:gd name="connsiteX92" fmla="*/ 607614 w 607614"/>
                <a:gd name="connsiteY92" fmla="*/ 151690 h 606761"/>
                <a:gd name="connsiteX93" fmla="*/ 607614 w 607614"/>
                <a:gd name="connsiteY93" fmla="*/ 596901 h 606761"/>
                <a:gd name="connsiteX94" fmla="*/ 597740 w 607614"/>
                <a:gd name="connsiteY94" fmla="*/ 606761 h 606761"/>
                <a:gd name="connsiteX95" fmla="*/ 9874 w 607614"/>
                <a:gd name="connsiteY95" fmla="*/ 606761 h 606761"/>
                <a:gd name="connsiteX96" fmla="*/ 0 w 607614"/>
                <a:gd name="connsiteY96" fmla="*/ 596901 h 606761"/>
                <a:gd name="connsiteX97" fmla="*/ 0 w 607614"/>
                <a:gd name="connsiteY97" fmla="*/ 9860 h 606761"/>
                <a:gd name="connsiteX98" fmla="*/ 9874 w 607614"/>
                <a:gd name="connsiteY98"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07614" h="606761">
                  <a:moveTo>
                    <a:pt x="486140" y="525616"/>
                  </a:moveTo>
                  <a:lnTo>
                    <a:pt x="526347" y="525616"/>
                  </a:lnTo>
                  <a:lnTo>
                    <a:pt x="526347" y="546085"/>
                  </a:lnTo>
                  <a:lnTo>
                    <a:pt x="486140" y="546085"/>
                  </a:lnTo>
                  <a:close/>
                  <a:moveTo>
                    <a:pt x="404873" y="525616"/>
                  </a:moveTo>
                  <a:lnTo>
                    <a:pt x="445811" y="525616"/>
                  </a:lnTo>
                  <a:lnTo>
                    <a:pt x="445811" y="546085"/>
                  </a:lnTo>
                  <a:lnTo>
                    <a:pt x="404873" y="546085"/>
                  </a:lnTo>
                  <a:close/>
                  <a:moveTo>
                    <a:pt x="324337" y="525616"/>
                  </a:moveTo>
                  <a:lnTo>
                    <a:pt x="364544" y="525616"/>
                  </a:lnTo>
                  <a:lnTo>
                    <a:pt x="364544" y="546085"/>
                  </a:lnTo>
                  <a:lnTo>
                    <a:pt x="324337" y="546085"/>
                  </a:lnTo>
                  <a:close/>
                  <a:moveTo>
                    <a:pt x="243070" y="525616"/>
                  </a:moveTo>
                  <a:lnTo>
                    <a:pt x="283277" y="525616"/>
                  </a:lnTo>
                  <a:lnTo>
                    <a:pt x="283277" y="546085"/>
                  </a:lnTo>
                  <a:lnTo>
                    <a:pt x="243070" y="546085"/>
                  </a:lnTo>
                  <a:close/>
                  <a:moveTo>
                    <a:pt x="161803" y="525616"/>
                  </a:moveTo>
                  <a:lnTo>
                    <a:pt x="202741" y="525616"/>
                  </a:lnTo>
                  <a:lnTo>
                    <a:pt x="202741" y="546085"/>
                  </a:lnTo>
                  <a:lnTo>
                    <a:pt x="161803" y="546085"/>
                  </a:lnTo>
                  <a:close/>
                  <a:moveTo>
                    <a:pt x="81267" y="525616"/>
                  </a:moveTo>
                  <a:lnTo>
                    <a:pt x="121474" y="525616"/>
                  </a:lnTo>
                  <a:lnTo>
                    <a:pt x="121474" y="546085"/>
                  </a:lnTo>
                  <a:lnTo>
                    <a:pt x="81267" y="546085"/>
                  </a:lnTo>
                  <a:close/>
                  <a:moveTo>
                    <a:pt x="486140" y="202497"/>
                  </a:moveTo>
                  <a:lnTo>
                    <a:pt x="526347" y="202497"/>
                  </a:lnTo>
                  <a:lnTo>
                    <a:pt x="526347" y="222235"/>
                  </a:lnTo>
                  <a:lnTo>
                    <a:pt x="486140" y="222235"/>
                  </a:lnTo>
                  <a:close/>
                  <a:moveTo>
                    <a:pt x="243070" y="202497"/>
                  </a:moveTo>
                  <a:lnTo>
                    <a:pt x="283277" y="202497"/>
                  </a:lnTo>
                  <a:lnTo>
                    <a:pt x="283277" y="222235"/>
                  </a:lnTo>
                  <a:lnTo>
                    <a:pt x="243070" y="222235"/>
                  </a:lnTo>
                  <a:close/>
                  <a:moveTo>
                    <a:pt x="161803" y="202497"/>
                  </a:moveTo>
                  <a:lnTo>
                    <a:pt x="202741" y="202497"/>
                  </a:lnTo>
                  <a:lnTo>
                    <a:pt x="202741" y="222235"/>
                  </a:lnTo>
                  <a:lnTo>
                    <a:pt x="161803" y="222235"/>
                  </a:lnTo>
                  <a:close/>
                  <a:moveTo>
                    <a:pt x="81267" y="202497"/>
                  </a:moveTo>
                  <a:lnTo>
                    <a:pt x="121474" y="202497"/>
                  </a:lnTo>
                  <a:lnTo>
                    <a:pt x="121474" y="222235"/>
                  </a:lnTo>
                  <a:lnTo>
                    <a:pt x="81267" y="222235"/>
                  </a:lnTo>
                  <a:close/>
                  <a:moveTo>
                    <a:pt x="357768" y="3061"/>
                  </a:moveTo>
                  <a:cubicBezTo>
                    <a:pt x="361566" y="-731"/>
                    <a:pt x="367643" y="-731"/>
                    <a:pt x="371442" y="3061"/>
                  </a:cubicBezTo>
                  <a:lnTo>
                    <a:pt x="401827" y="33397"/>
                  </a:lnTo>
                  <a:lnTo>
                    <a:pt x="388154" y="47807"/>
                  </a:lnTo>
                  <a:lnTo>
                    <a:pt x="374480" y="34155"/>
                  </a:lnTo>
                  <a:lnTo>
                    <a:pt x="374480" y="424733"/>
                  </a:lnTo>
                  <a:lnTo>
                    <a:pt x="354730" y="424733"/>
                  </a:lnTo>
                  <a:lnTo>
                    <a:pt x="354730" y="34155"/>
                  </a:lnTo>
                  <a:lnTo>
                    <a:pt x="341056" y="47807"/>
                  </a:lnTo>
                  <a:lnTo>
                    <a:pt x="327383" y="33397"/>
                  </a:lnTo>
                  <a:close/>
                  <a:moveTo>
                    <a:pt x="445866" y="0"/>
                  </a:moveTo>
                  <a:lnTo>
                    <a:pt x="465616" y="0"/>
                  </a:lnTo>
                  <a:lnTo>
                    <a:pt x="465616" y="390603"/>
                  </a:lnTo>
                  <a:lnTo>
                    <a:pt x="479290" y="376951"/>
                  </a:lnTo>
                  <a:lnTo>
                    <a:pt x="492963" y="391361"/>
                  </a:lnTo>
                  <a:lnTo>
                    <a:pt x="462578" y="421699"/>
                  </a:lnTo>
                  <a:cubicBezTo>
                    <a:pt x="461058" y="423975"/>
                    <a:pt x="458779" y="424733"/>
                    <a:pt x="455741" y="424733"/>
                  </a:cubicBezTo>
                  <a:cubicBezTo>
                    <a:pt x="452702" y="424733"/>
                    <a:pt x="450424" y="423975"/>
                    <a:pt x="448904" y="421699"/>
                  </a:cubicBezTo>
                  <a:lnTo>
                    <a:pt x="418519" y="391361"/>
                  </a:lnTo>
                  <a:lnTo>
                    <a:pt x="432192" y="376951"/>
                  </a:lnTo>
                  <a:lnTo>
                    <a:pt x="445866" y="390603"/>
                  </a:lnTo>
                  <a:close/>
                  <a:moveTo>
                    <a:pt x="9874" y="0"/>
                  </a:moveTo>
                  <a:lnTo>
                    <a:pt x="273426" y="0"/>
                  </a:lnTo>
                  <a:cubicBezTo>
                    <a:pt x="279502" y="0"/>
                    <a:pt x="283300" y="3792"/>
                    <a:pt x="283300" y="9860"/>
                  </a:cubicBezTo>
                  <a:lnTo>
                    <a:pt x="283300" y="91014"/>
                  </a:lnTo>
                  <a:lnTo>
                    <a:pt x="324314" y="91014"/>
                  </a:lnTo>
                  <a:lnTo>
                    <a:pt x="324314" y="111492"/>
                  </a:lnTo>
                  <a:lnTo>
                    <a:pt x="283300" y="111492"/>
                  </a:lnTo>
                  <a:lnTo>
                    <a:pt x="283300" y="141830"/>
                  </a:lnTo>
                  <a:lnTo>
                    <a:pt x="324314" y="141830"/>
                  </a:lnTo>
                  <a:lnTo>
                    <a:pt x="324314" y="161550"/>
                  </a:lnTo>
                  <a:lnTo>
                    <a:pt x="273426" y="161550"/>
                  </a:lnTo>
                  <a:lnTo>
                    <a:pt x="81268" y="161550"/>
                  </a:lnTo>
                  <a:lnTo>
                    <a:pt x="81268" y="141830"/>
                  </a:lnTo>
                  <a:lnTo>
                    <a:pt x="263552" y="141830"/>
                  </a:lnTo>
                  <a:lnTo>
                    <a:pt x="263552" y="100874"/>
                  </a:lnTo>
                  <a:lnTo>
                    <a:pt x="263552" y="20478"/>
                  </a:lnTo>
                  <a:lnTo>
                    <a:pt x="20507" y="20478"/>
                  </a:lnTo>
                  <a:lnTo>
                    <a:pt x="20507" y="586283"/>
                  </a:lnTo>
                  <a:lnTo>
                    <a:pt x="587107" y="586283"/>
                  </a:lnTo>
                  <a:lnTo>
                    <a:pt x="587107" y="161550"/>
                  </a:lnTo>
                  <a:lnTo>
                    <a:pt x="556726" y="161550"/>
                  </a:lnTo>
                  <a:lnTo>
                    <a:pt x="495965" y="161550"/>
                  </a:lnTo>
                  <a:lnTo>
                    <a:pt x="495965" y="141830"/>
                  </a:lnTo>
                  <a:lnTo>
                    <a:pt x="546853" y="141830"/>
                  </a:lnTo>
                  <a:lnTo>
                    <a:pt x="546853" y="111492"/>
                  </a:lnTo>
                  <a:lnTo>
                    <a:pt x="495965" y="111492"/>
                  </a:lnTo>
                  <a:lnTo>
                    <a:pt x="495965" y="91014"/>
                  </a:lnTo>
                  <a:lnTo>
                    <a:pt x="556726" y="91014"/>
                  </a:lnTo>
                  <a:cubicBezTo>
                    <a:pt x="562803" y="91014"/>
                    <a:pt x="567360" y="94806"/>
                    <a:pt x="567360" y="100874"/>
                  </a:cubicBezTo>
                  <a:lnTo>
                    <a:pt x="567360" y="141830"/>
                  </a:lnTo>
                  <a:lnTo>
                    <a:pt x="597740" y="141830"/>
                  </a:lnTo>
                  <a:cubicBezTo>
                    <a:pt x="603817" y="141830"/>
                    <a:pt x="607614" y="145622"/>
                    <a:pt x="607614" y="151690"/>
                  </a:cubicBezTo>
                  <a:lnTo>
                    <a:pt x="607614" y="596901"/>
                  </a:lnTo>
                  <a:cubicBezTo>
                    <a:pt x="607614" y="602969"/>
                    <a:pt x="603817" y="606761"/>
                    <a:pt x="597740" y="606761"/>
                  </a:cubicBezTo>
                  <a:lnTo>
                    <a:pt x="9874" y="606761"/>
                  </a:lnTo>
                  <a:cubicBezTo>
                    <a:pt x="3798" y="606761"/>
                    <a:pt x="0" y="602969"/>
                    <a:pt x="0" y="596901"/>
                  </a:cubicBezTo>
                  <a:lnTo>
                    <a:pt x="0" y="9860"/>
                  </a:lnTo>
                  <a:cubicBezTo>
                    <a:pt x="0" y="3792"/>
                    <a:pt x="3798" y="0"/>
                    <a:pt x="9874" y="0"/>
                  </a:cubicBezTo>
                  <a:close/>
                </a:path>
              </a:pathLst>
            </a:custGeom>
            <a:solidFill>
              <a:srgbClr val="80FFCF">
                <a:alpha val="24000"/>
              </a:srgbClr>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p:cNvGrpSpPr/>
          <p:nvPr/>
        </p:nvGrpSpPr>
        <p:grpSpPr>
          <a:xfrm>
            <a:off x="8459830" y="1781027"/>
            <a:ext cx="2938722" cy="1994936"/>
            <a:chOff x="8331814" y="2238227"/>
            <a:chExt cx="2938722" cy="1994936"/>
          </a:xfrm>
        </p:grpSpPr>
        <p:sp>
          <p:nvSpPr>
            <p:cNvPr id="12" name="圆角矩形 11"/>
            <p:cNvSpPr/>
            <p:nvPr/>
          </p:nvSpPr>
          <p:spPr>
            <a:xfrm>
              <a:off x="8331814" y="2238227"/>
              <a:ext cx="2938722" cy="1994936"/>
            </a:xfrm>
            <a:prstGeom prst="roundRect">
              <a:avLst/>
            </a:prstGeom>
            <a:gradFill flip="none" rotWithShape="1">
              <a:gsLst>
                <a:gs pos="0">
                  <a:srgbClr val="13E4A7">
                    <a:alpha val="54000"/>
                  </a:srgbClr>
                </a:gs>
                <a:gs pos="72000">
                  <a:schemeClr val="bg1">
                    <a:alpha val="0"/>
                  </a:schemeClr>
                </a:gs>
              </a:gsLst>
              <a:lin ang="5400000" scaled="1"/>
              <a:tileRect/>
            </a:gradFill>
            <a:ln>
              <a:gradFill>
                <a:gsLst>
                  <a:gs pos="0">
                    <a:schemeClr val="accent1">
                      <a:lumMod val="5000"/>
                      <a:lumOff val="95000"/>
                      <a:alpha val="51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connected-persons-around-the-earth_49121"/>
            <p:cNvSpPr>
              <a:spLocks noChangeAspect="1"/>
            </p:cNvSpPr>
            <p:nvPr/>
          </p:nvSpPr>
          <p:spPr bwMode="auto">
            <a:xfrm>
              <a:off x="9346405" y="2462967"/>
              <a:ext cx="909538" cy="866722"/>
            </a:xfrm>
            <a:custGeom>
              <a:avLst/>
              <a:gdLst>
                <a:gd name="T0" fmla="*/ 310 w 462"/>
                <a:gd name="T1" fmla="*/ 352 h 502"/>
                <a:gd name="T2" fmla="*/ 350 w 462"/>
                <a:gd name="T3" fmla="*/ 128 h 502"/>
                <a:gd name="T4" fmla="*/ 391 w 462"/>
                <a:gd name="T5" fmla="*/ 0 h 502"/>
                <a:gd name="T6" fmla="*/ 310 w 462"/>
                <a:gd name="T7" fmla="*/ 149 h 502"/>
                <a:gd name="T8" fmla="*/ 121 w 462"/>
                <a:gd name="T9" fmla="*/ 121 h 502"/>
                <a:gd name="T10" fmla="*/ 0 w 462"/>
                <a:gd name="T11" fmla="*/ 71 h 502"/>
                <a:gd name="T12" fmla="*/ 140 w 462"/>
                <a:gd name="T13" fmla="*/ 159 h 502"/>
                <a:gd name="T14" fmla="*/ 121 w 462"/>
                <a:gd name="T15" fmla="*/ 381 h 502"/>
                <a:gd name="T16" fmla="*/ 71 w 462"/>
                <a:gd name="T17" fmla="*/ 502 h 502"/>
                <a:gd name="T18" fmla="*/ 161 w 462"/>
                <a:gd name="T19" fmla="*/ 359 h 502"/>
                <a:gd name="T20" fmla="*/ 299 w 462"/>
                <a:gd name="T21" fmla="*/ 360 h 502"/>
                <a:gd name="T22" fmla="*/ 391 w 462"/>
                <a:gd name="T23" fmla="*/ 502 h 502"/>
                <a:gd name="T24" fmla="*/ 391 w 462"/>
                <a:gd name="T25" fmla="*/ 27 h 502"/>
                <a:gd name="T26" fmla="*/ 368 w 462"/>
                <a:gd name="T27" fmla="*/ 49 h 502"/>
                <a:gd name="T28" fmla="*/ 358 w 462"/>
                <a:gd name="T29" fmla="*/ 87 h 502"/>
                <a:gd name="T30" fmla="*/ 388 w 462"/>
                <a:gd name="T31" fmla="*/ 87 h 502"/>
                <a:gd name="T32" fmla="*/ 399 w 462"/>
                <a:gd name="T33" fmla="*/ 100 h 502"/>
                <a:gd name="T34" fmla="*/ 436 w 462"/>
                <a:gd name="T35" fmla="*/ 104 h 502"/>
                <a:gd name="T36" fmla="*/ 346 w 462"/>
                <a:gd name="T37" fmla="*/ 104 h 502"/>
                <a:gd name="T38" fmla="*/ 71 w 462"/>
                <a:gd name="T39" fmla="*/ 80 h 502"/>
                <a:gd name="T40" fmla="*/ 116 w 462"/>
                <a:gd name="T41" fmla="*/ 115 h 502"/>
                <a:gd name="T42" fmla="*/ 38 w 462"/>
                <a:gd name="T43" fmla="*/ 87 h 502"/>
                <a:gd name="T44" fmla="*/ 68 w 462"/>
                <a:gd name="T45" fmla="*/ 87 h 502"/>
                <a:gd name="T46" fmla="*/ 79 w 462"/>
                <a:gd name="T47" fmla="*/ 100 h 502"/>
                <a:gd name="T48" fmla="*/ 116 w 462"/>
                <a:gd name="T49" fmla="*/ 104 h 502"/>
                <a:gd name="T50" fmla="*/ 94 w 462"/>
                <a:gd name="T51" fmla="*/ 409 h 502"/>
                <a:gd name="T52" fmla="*/ 71 w 462"/>
                <a:gd name="T53" fmla="*/ 387 h 502"/>
                <a:gd name="T54" fmla="*/ 26 w 462"/>
                <a:gd name="T55" fmla="*/ 464 h 502"/>
                <a:gd name="T56" fmla="*/ 63 w 462"/>
                <a:gd name="T57" fmla="*/ 461 h 502"/>
                <a:gd name="T58" fmla="*/ 74 w 462"/>
                <a:gd name="T59" fmla="*/ 447 h 502"/>
                <a:gd name="T60" fmla="*/ 104 w 462"/>
                <a:gd name="T61" fmla="*/ 447 h 502"/>
                <a:gd name="T62" fmla="*/ 209 w 462"/>
                <a:gd name="T63" fmla="*/ 141 h 502"/>
                <a:gd name="T64" fmla="*/ 209 w 462"/>
                <a:gd name="T65" fmla="*/ 141 h 502"/>
                <a:gd name="T66" fmla="*/ 162 w 462"/>
                <a:gd name="T67" fmla="*/ 215 h 502"/>
                <a:gd name="T68" fmla="*/ 124 w 462"/>
                <a:gd name="T69" fmla="*/ 282 h 502"/>
                <a:gd name="T70" fmla="*/ 167 w 462"/>
                <a:gd name="T71" fmla="*/ 299 h 502"/>
                <a:gd name="T72" fmla="*/ 222 w 462"/>
                <a:gd name="T73" fmla="*/ 347 h 502"/>
                <a:gd name="T74" fmla="*/ 222 w 462"/>
                <a:gd name="T75" fmla="*/ 347 h 502"/>
                <a:gd name="T76" fmla="*/ 175 w 462"/>
                <a:gd name="T77" fmla="*/ 250 h 502"/>
                <a:gd name="T78" fmla="*/ 222 w 462"/>
                <a:gd name="T79" fmla="*/ 282 h 502"/>
                <a:gd name="T80" fmla="*/ 222 w 462"/>
                <a:gd name="T81" fmla="*/ 153 h 502"/>
                <a:gd name="T82" fmla="*/ 338 w 462"/>
                <a:gd name="T83" fmla="*/ 282 h 502"/>
                <a:gd name="T84" fmla="*/ 299 w 462"/>
                <a:gd name="T85" fmla="*/ 215 h 502"/>
                <a:gd name="T86" fmla="*/ 329 w 462"/>
                <a:gd name="T87" fmla="*/ 198 h 502"/>
                <a:gd name="T88" fmla="*/ 329 w 462"/>
                <a:gd name="T89" fmla="*/ 198 h 502"/>
                <a:gd name="T90" fmla="*/ 239 w 462"/>
                <a:gd name="T91" fmla="*/ 198 h 502"/>
                <a:gd name="T92" fmla="*/ 281 w 462"/>
                <a:gd name="T93" fmla="*/ 215 h 502"/>
                <a:gd name="T94" fmla="*/ 239 w 462"/>
                <a:gd name="T95" fmla="*/ 282 h 502"/>
                <a:gd name="T96" fmla="*/ 276 w 462"/>
                <a:gd name="T97" fmla="*/ 299 h 502"/>
                <a:gd name="T98" fmla="*/ 295 w 462"/>
                <a:gd name="T99" fmla="*/ 299 h 502"/>
                <a:gd name="T100" fmla="*/ 295 w 462"/>
                <a:gd name="T101" fmla="*/ 299 h 502"/>
                <a:gd name="T102" fmla="*/ 391 w 462"/>
                <a:gd name="T103" fmla="*/ 440 h 502"/>
                <a:gd name="T104" fmla="*/ 436 w 462"/>
                <a:gd name="T105" fmla="*/ 475 h 502"/>
                <a:gd name="T106" fmla="*/ 358 w 462"/>
                <a:gd name="T107" fmla="*/ 447 h 502"/>
                <a:gd name="T108" fmla="*/ 388 w 462"/>
                <a:gd name="T109" fmla="*/ 447 h 502"/>
                <a:gd name="T110" fmla="*/ 399 w 462"/>
                <a:gd name="T111" fmla="*/ 460 h 502"/>
                <a:gd name="T112" fmla="*/ 436 w 462"/>
                <a:gd name="T113" fmla="*/ 46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2" h="502">
                  <a:moveTo>
                    <a:pt x="391" y="360"/>
                  </a:moveTo>
                  <a:cubicBezTo>
                    <a:pt x="371" y="360"/>
                    <a:pt x="353" y="368"/>
                    <a:pt x="340" y="382"/>
                  </a:cubicBezTo>
                  <a:lnTo>
                    <a:pt x="310" y="352"/>
                  </a:lnTo>
                  <a:cubicBezTo>
                    <a:pt x="340" y="328"/>
                    <a:pt x="360" y="292"/>
                    <a:pt x="360" y="251"/>
                  </a:cubicBezTo>
                  <a:cubicBezTo>
                    <a:pt x="360" y="214"/>
                    <a:pt x="344" y="182"/>
                    <a:pt x="320" y="158"/>
                  </a:cubicBezTo>
                  <a:lnTo>
                    <a:pt x="350" y="128"/>
                  </a:lnTo>
                  <a:cubicBezTo>
                    <a:pt x="361" y="137"/>
                    <a:pt x="376" y="142"/>
                    <a:pt x="391" y="142"/>
                  </a:cubicBezTo>
                  <a:cubicBezTo>
                    <a:pt x="430" y="142"/>
                    <a:pt x="462" y="110"/>
                    <a:pt x="462" y="71"/>
                  </a:cubicBezTo>
                  <a:cubicBezTo>
                    <a:pt x="462" y="32"/>
                    <a:pt x="430" y="0"/>
                    <a:pt x="391" y="0"/>
                  </a:cubicBezTo>
                  <a:cubicBezTo>
                    <a:pt x="352" y="0"/>
                    <a:pt x="320" y="32"/>
                    <a:pt x="320" y="71"/>
                  </a:cubicBezTo>
                  <a:cubicBezTo>
                    <a:pt x="320" y="90"/>
                    <a:pt x="328" y="107"/>
                    <a:pt x="340" y="120"/>
                  </a:cubicBezTo>
                  <a:lnTo>
                    <a:pt x="310" y="149"/>
                  </a:lnTo>
                  <a:cubicBezTo>
                    <a:pt x="288" y="132"/>
                    <a:pt x="261" y="122"/>
                    <a:pt x="231" y="122"/>
                  </a:cubicBezTo>
                  <a:cubicBezTo>
                    <a:pt x="200" y="122"/>
                    <a:pt x="172" y="133"/>
                    <a:pt x="150" y="151"/>
                  </a:cubicBezTo>
                  <a:lnTo>
                    <a:pt x="121" y="121"/>
                  </a:lnTo>
                  <a:cubicBezTo>
                    <a:pt x="134" y="108"/>
                    <a:pt x="142" y="90"/>
                    <a:pt x="142" y="71"/>
                  </a:cubicBezTo>
                  <a:cubicBezTo>
                    <a:pt x="142" y="32"/>
                    <a:pt x="110" y="0"/>
                    <a:pt x="71" y="0"/>
                  </a:cubicBezTo>
                  <a:cubicBezTo>
                    <a:pt x="32" y="0"/>
                    <a:pt x="0" y="32"/>
                    <a:pt x="0" y="71"/>
                  </a:cubicBezTo>
                  <a:cubicBezTo>
                    <a:pt x="0" y="110"/>
                    <a:pt x="32" y="142"/>
                    <a:pt x="71" y="142"/>
                  </a:cubicBezTo>
                  <a:cubicBezTo>
                    <a:pt x="86" y="142"/>
                    <a:pt x="99" y="137"/>
                    <a:pt x="110" y="130"/>
                  </a:cubicBezTo>
                  <a:lnTo>
                    <a:pt x="140" y="159"/>
                  </a:lnTo>
                  <a:cubicBezTo>
                    <a:pt x="117" y="183"/>
                    <a:pt x="102" y="215"/>
                    <a:pt x="102" y="251"/>
                  </a:cubicBezTo>
                  <a:cubicBezTo>
                    <a:pt x="102" y="291"/>
                    <a:pt x="121" y="327"/>
                    <a:pt x="150" y="351"/>
                  </a:cubicBezTo>
                  <a:lnTo>
                    <a:pt x="121" y="381"/>
                  </a:lnTo>
                  <a:cubicBezTo>
                    <a:pt x="108" y="368"/>
                    <a:pt x="90" y="360"/>
                    <a:pt x="71" y="360"/>
                  </a:cubicBezTo>
                  <a:cubicBezTo>
                    <a:pt x="32" y="360"/>
                    <a:pt x="0" y="392"/>
                    <a:pt x="0" y="431"/>
                  </a:cubicBezTo>
                  <a:cubicBezTo>
                    <a:pt x="0" y="470"/>
                    <a:pt x="32" y="502"/>
                    <a:pt x="71" y="502"/>
                  </a:cubicBezTo>
                  <a:cubicBezTo>
                    <a:pt x="110" y="502"/>
                    <a:pt x="142" y="470"/>
                    <a:pt x="142" y="431"/>
                  </a:cubicBezTo>
                  <a:cubicBezTo>
                    <a:pt x="142" y="416"/>
                    <a:pt x="137" y="402"/>
                    <a:pt x="129" y="391"/>
                  </a:cubicBezTo>
                  <a:lnTo>
                    <a:pt x="161" y="359"/>
                  </a:lnTo>
                  <a:lnTo>
                    <a:pt x="158" y="357"/>
                  </a:lnTo>
                  <a:cubicBezTo>
                    <a:pt x="179" y="371"/>
                    <a:pt x="204" y="380"/>
                    <a:pt x="231" y="380"/>
                  </a:cubicBezTo>
                  <a:cubicBezTo>
                    <a:pt x="256" y="380"/>
                    <a:pt x="279" y="372"/>
                    <a:pt x="299" y="360"/>
                  </a:cubicBezTo>
                  <a:lnTo>
                    <a:pt x="332" y="392"/>
                  </a:lnTo>
                  <a:cubicBezTo>
                    <a:pt x="324" y="403"/>
                    <a:pt x="320" y="417"/>
                    <a:pt x="320" y="431"/>
                  </a:cubicBezTo>
                  <a:cubicBezTo>
                    <a:pt x="320" y="470"/>
                    <a:pt x="352" y="502"/>
                    <a:pt x="391" y="502"/>
                  </a:cubicBezTo>
                  <a:cubicBezTo>
                    <a:pt x="430" y="502"/>
                    <a:pt x="462" y="470"/>
                    <a:pt x="462" y="431"/>
                  </a:cubicBezTo>
                  <a:cubicBezTo>
                    <a:pt x="462" y="392"/>
                    <a:pt x="430" y="360"/>
                    <a:pt x="391" y="360"/>
                  </a:cubicBezTo>
                  <a:close/>
                  <a:moveTo>
                    <a:pt x="391" y="27"/>
                  </a:moveTo>
                  <a:cubicBezTo>
                    <a:pt x="404" y="27"/>
                    <a:pt x="414" y="35"/>
                    <a:pt x="414" y="49"/>
                  </a:cubicBezTo>
                  <a:cubicBezTo>
                    <a:pt x="414" y="64"/>
                    <a:pt x="404" y="80"/>
                    <a:pt x="391" y="80"/>
                  </a:cubicBezTo>
                  <a:cubicBezTo>
                    <a:pt x="378" y="80"/>
                    <a:pt x="368" y="64"/>
                    <a:pt x="368" y="49"/>
                  </a:cubicBezTo>
                  <a:cubicBezTo>
                    <a:pt x="368" y="35"/>
                    <a:pt x="378" y="27"/>
                    <a:pt x="391" y="27"/>
                  </a:cubicBezTo>
                  <a:close/>
                  <a:moveTo>
                    <a:pt x="346" y="104"/>
                  </a:moveTo>
                  <a:cubicBezTo>
                    <a:pt x="346" y="98"/>
                    <a:pt x="351" y="90"/>
                    <a:pt x="358" y="87"/>
                  </a:cubicBezTo>
                  <a:lnTo>
                    <a:pt x="373" y="80"/>
                  </a:lnTo>
                  <a:lnTo>
                    <a:pt x="383" y="101"/>
                  </a:lnTo>
                  <a:lnTo>
                    <a:pt x="388" y="87"/>
                  </a:lnTo>
                  <a:cubicBezTo>
                    <a:pt x="389" y="87"/>
                    <a:pt x="390" y="87"/>
                    <a:pt x="391" y="87"/>
                  </a:cubicBezTo>
                  <a:cubicBezTo>
                    <a:pt x="392" y="87"/>
                    <a:pt x="393" y="87"/>
                    <a:pt x="394" y="87"/>
                  </a:cubicBezTo>
                  <a:lnTo>
                    <a:pt x="399" y="100"/>
                  </a:lnTo>
                  <a:lnTo>
                    <a:pt x="409" y="80"/>
                  </a:lnTo>
                  <a:lnTo>
                    <a:pt x="424" y="87"/>
                  </a:lnTo>
                  <a:cubicBezTo>
                    <a:pt x="430" y="90"/>
                    <a:pt x="436" y="98"/>
                    <a:pt x="436" y="104"/>
                  </a:cubicBezTo>
                  <a:lnTo>
                    <a:pt x="436" y="115"/>
                  </a:lnTo>
                  <a:lnTo>
                    <a:pt x="346" y="115"/>
                  </a:lnTo>
                  <a:lnTo>
                    <a:pt x="346" y="104"/>
                  </a:lnTo>
                  <a:close/>
                  <a:moveTo>
                    <a:pt x="71" y="27"/>
                  </a:moveTo>
                  <a:cubicBezTo>
                    <a:pt x="84" y="27"/>
                    <a:pt x="94" y="35"/>
                    <a:pt x="94" y="49"/>
                  </a:cubicBezTo>
                  <a:cubicBezTo>
                    <a:pt x="94" y="64"/>
                    <a:pt x="84" y="80"/>
                    <a:pt x="71" y="80"/>
                  </a:cubicBezTo>
                  <a:cubicBezTo>
                    <a:pt x="58" y="80"/>
                    <a:pt x="48" y="64"/>
                    <a:pt x="48" y="49"/>
                  </a:cubicBezTo>
                  <a:cubicBezTo>
                    <a:pt x="48" y="35"/>
                    <a:pt x="58" y="27"/>
                    <a:pt x="71" y="27"/>
                  </a:cubicBezTo>
                  <a:close/>
                  <a:moveTo>
                    <a:pt x="116" y="115"/>
                  </a:moveTo>
                  <a:lnTo>
                    <a:pt x="26" y="115"/>
                  </a:lnTo>
                  <a:lnTo>
                    <a:pt x="26" y="104"/>
                  </a:lnTo>
                  <a:cubicBezTo>
                    <a:pt x="26" y="98"/>
                    <a:pt x="31" y="90"/>
                    <a:pt x="38" y="87"/>
                  </a:cubicBezTo>
                  <a:lnTo>
                    <a:pt x="53" y="80"/>
                  </a:lnTo>
                  <a:lnTo>
                    <a:pt x="63" y="101"/>
                  </a:lnTo>
                  <a:lnTo>
                    <a:pt x="68" y="87"/>
                  </a:lnTo>
                  <a:cubicBezTo>
                    <a:pt x="69" y="87"/>
                    <a:pt x="70" y="87"/>
                    <a:pt x="71" y="87"/>
                  </a:cubicBezTo>
                  <a:cubicBezTo>
                    <a:pt x="72" y="87"/>
                    <a:pt x="73" y="87"/>
                    <a:pt x="74" y="87"/>
                  </a:cubicBezTo>
                  <a:lnTo>
                    <a:pt x="79" y="100"/>
                  </a:lnTo>
                  <a:lnTo>
                    <a:pt x="89" y="80"/>
                  </a:lnTo>
                  <a:lnTo>
                    <a:pt x="104" y="87"/>
                  </a:lnTo>
                  <a:cubicBezTo>
                    <a:pt x="110" y="90"/>
                    <a:pt x="116" y="98"/>
                    <a:pt x="116" y="104"/>
                  </a:cubicBezTo>
                  <a:lnTo>
                    <a:pt x="116" y="115"/>
                  </a:lnTo>
                  <a:close/>
                  <a:moveTo>
                    <a:pt x="71" y="387"/>
                  </a:moveTo>
                  <a:cubicBezTo>
                    <a:pt x="84" y="387"/>
                    <a:pt x="94" y="395"/>
                    <a:pt x="94" y="409"/>
                  </a:cubicBezTo>
                  <a:cubicBezTo>
                    <a:pt x="94" y="424"/>
                    <a:pt x="84" y="440"/>
                    <a:pt x="71" y="440"/>
                  </a:cubicBezTo>
                  <a:cubicBezTo>
                    <a:pt x="58" y="440"/>
                    <a:pt x="48" y="424"/>
                    <a:pt x="48" y="409"/>
                  </a:cubicBezTo>
                  <a:cubicBezTo>
                    <a:pt x="48" y="395"/>
                    <a:pt x="58" y="387"/>
                    <a:pt x="71" y="387"/>
                  </a:cubicBezTo>
                  <a:close/>
                  <a:moveTo>
                    <a:pt x="116" y="475"/>
                  </a:moveTo>
                  <a:lnTo>
                    <a:pt x="26" y="475"/>
                  </a:lnTo>
                  <a:lnTo>
                    <a:pt x="26" y="464"/>
                  </a:lnTo>
                  <a:cubicBezTo>
                    <a:pt x="26" y="458"/>
                    <a:pt x="31" y="450"/>
                    <a:pt x="38" y="447"/>
                  </a:cubicBezTo>
                  <a:lnTo>
                    <a:pt x="53" y="440"/>
                  </a:lnTo>
                  <a:lnTo>
                    <a:pt x="63" y="461"/>
                  </a:lnTo>
                  <a:lnTo>
                    <a:pt x="68" y="447"/>
                  </a:lnTo>
                  <a:cubicBezTo>
                    <a:pt x="69" y="447"/>
                    <a:pt x="70" y="447"/>
                    <a:pt x="71" y="447"/>
                  </a:cubicBezTo>
                  <a:cubicBezTo>
                    <a:pt x="72" y="447"/>
                    <a:pt x="73" y="447"/>
                    <a:pt x="74" y="447"/>
                  </a:cubicBezTo>
                  <a:lnTo>
                    <a:pt x="79" y="460"/>
                  </a:lnTo>
                  <a:lnTo>
                    <a:pt x="89" y="440"/>
                  </a:lnTo>
                  <a:lnTo>
                    <a:pt x="104" y="447"/>
                  </a:lnTo>
                  <a:cubicBezTo>
                    <a:pt x="110" y="450"/>
                    <a:pt x="116" y="458"/>
                    <a:pt x="116" y="464"/>
                  </a:cubicBezTo>
                  <a:lnTo>
                    <a:pt x="116" y="475"/>
                  </a:lnTo>
                  <a:close/>
                  <a:moveTo>
                    <a:pt x="209" y="141"/>
                  </a:moveTo>
                  <a:cubicBezTo>
                    <a:pt x="191" y="157"/>
                    <a:pt x="177" y="176"/>
                    <a:pt x="168" y="198"/>
                  </a:cubicBezTo>
                  <a:lnTo>
                    <a:pt x="133" y="198"/>
                  </a:lnTo>
                  <a:cubicBezTo>
                    <a:pt x="148" y="169"/>
                    <a:pt x="176" y="148"/>
                    <a:pt x="209" y="141"/>
                  </a:cubicBezTo>
                  <a:close/>
                  <a:moveTo>
                    <a:pt x="119" y="251"/>
                  </a:moveTo>
                  <a:cubicBezTo>
                    <a:pt x="119" y="238"/>
                    <a:pt x="121" y="226"/>
                    <a:pt x="125" y="215"/>
                  </a:cubicBezTo>
                  <a:lnTo>
                    <a:pt x="162" y="215"/>
                  </a:lnTo>
                  <a:cubicBezTo>
                    <a:pt x="159" y="226"/>
                    <a:pt x="158" y="238"/>
                    <a:pt x="158" y="250"/>
                  </a:cubicBezTo>
                  <a:cubicBezTo>
                    <a:pt x="158" y="261"/>
                    <a:pt x="159" y="272"/>
                    <a:pt x="162" y="282"/>
                  </a:cubicBezTo>
                  <a:lnTo>
                    <a:pt x="124" y="282"/>
                  </a:lnTo>
                  <a:cubicBezTo>
                    <a:pt x="121" y="272"/>
                    <a:pt x="119" y="262"/>
                    <a:pt x="119" y="251"/>
                  </a:cubicBezTo>
                  <a:close/>
                  <a:moveTo>
                    <a:pt x="131" y="299"/>
                  </a:moveTo>
                  <a:lnTo>
                    <a:pt x="167" y="299"/>
                  </a:lnTo>
                  <a:cubicBezTo>
                    <a:pt x="176" y="323"/>
                    <a:pt x="191" y="344"/>
                    <a:pt x="211" y="361"/>
                  </a:cubicBezTo>
                  <a:cubicBezTo>
                    <a:pt x="176" y="354"/>
                    <a:pt x="146" y="331"/>
                    <a:pt x="131" y="299"/>
                  </a:cubicBezTo>
                  <a:close/>
                  <a:moveTo>
                    <a:pt x="222" y="347"/>
                  </a:moveTo>
                  <a:cubicBezTo>
                    <a:pt x="206" y="334"/>
                    <a:pt x="194" y="318"/>
                    <a:pt x="186" y="300"/>
                  </a:cubicBezTo>
                  <a:lnTo>
                    <a:pt x="222" y="300"/>
                  </a:lnTo>
                  <a:lnTo>
                    <a:pt x="222" y="347"/>
                  </a:lnTo>
                  <a:close/>
                  <a:moveTo>
                    <a:pt x="222" y="282"/>
                  </a:moveTo>
                  <a:lnTo>
                    <a:pt x="179" y="282"/>
                  </a:lnTo>
                  <a:cubicBezTo>
                    <a:pt x="177" y="272"/>
                    <a:pt x="175" y="261"/>
                    <a:pt x="175" y="250"/>
                  </a:cubicBezTo>
                  <a:cubicBezTo>
                    <a:pt x="175" y="238"/>
                    <a:pt x="177" y="226"/>
                    <a:pt x="180" y="215"/>
                  </a:cubicBezTo>
                  <a:lnTo>
                    <a:pt x="222" y="215"/>
                  </a:lnTo>
                  <a:lnTo>
                    <a:pt x="222" y="282"/>
                  </a:lnTo>
                  <a:close/>
                  <a:moveTo>
                    <a:pt x="222" y="198"/>
                  </a:moveTo>
                  <a:lnTo>
                    <a:pt x="187" y="198"/>
                  </a:lnTo>
                  <a:cubicBezTo>
                    <a:pt x="195" y="181"/>
                    <a:pt x="207" y="166"/>
                    <a:pt x="222" y="153"/>
                  </a:cubicBezTo>
                  <a:lnTo>
                    <a:pt x="222" y="198"/>
                  </a:lnTo>
                  <a:close/>
                  <a:moveTo>
                    <a:pt x="342" y="251"/>
                  </a:moveTo>
                  <a:cubicBezTo>
                    <a:pt x="342" y="262"/>
                    <a:pt x="341" y="272"/>
                    <a:pt x="338" y="282"/>
                  </a:cubicBezTo>
                  <a:lnTo>
                    <a:pt x="300" y="282"/>
                  </a:lnTo>
                  <a:cubicBezTo>
                    <a:pt x="302" y="272"/>
                    <a:pt x="304" y="261"/>
                    <a:pt x="304" y="250"/>
                  </a:cubicBezTo>
                  <a:cubicBezTo>
                    <a:pt x="304" y="238"/>
                    <a:pt x="302" y="226"/>
                    <a:pt x="299" y="215"/>
                  </a:cubicBezTo>
                  <a:lnTo>
                    <a:pt x="336" y="215"/>
                  </a:lnTo>
                  <a:cubicBezTo>
                    <a:pt x="340" y="226"/>
                    <a:pt x="342" y="238"/>
                    <a:pt x="342" y="251"/>
                  </a:cubicBezTo>
                  <a:close/>
                  <a:moveTo>
                    <a:pt x="329" y="198"/>
                  </a:moveTo>
                  <a:lnTo>
                    <a:pt x="294" y="198"/>
                  </a:lnTo>
                  <a:cubicBezTo>
                    <a:pt x="285" y="176"/>
                    <a:pt x="271" y="157"/>
                    <a:pt x="252" y="141"/>
                  </a:cubicBezTo>
                  <a:cubicBezTo>
                    <a:pt x="285" y="148"/>
                    <a:pt x="313" y="169"/>
                    <a:pt x="329" y="198"/>
                  </a:cubicBezTo>
                  <a:close/>
                  <a:moveTo>
                    <a:pt x="239" y="153"/>
                  </a:moveTo>
                  <a:cubicBezTo>
                    <a:pt x="255" y="166"/>
                    <a:pt x="267" y="181"/>
                    <a:pt x="275" y="198"/>
                  </a:cubicBezTo>
                  <a:lnTo>
                    <a:pt x="239" y="198"/>
                  </a:lnTo>
                  <a:lnTo>
                    <a:pt x="239" y="153"/>
                  </a:lnTo>
                  <a:close/>
                  <a:moveTo>
                    <a:pt x="239" y="215"/>
                  </a:moveTo>
                  <a:lnTo>
                    <a:pt x="281" y="215"/>
                  </a:lnTo>
                  <a:cubicBezTo>
                    <a:pt x="285" y="226"/>
                    <a:pt x="287" y="238"/>
                    <a:pt x="287" y="250"/>
                  </a:cubicBezTo>
                  <a:cubicBezTo>
                    <a:pt x="287" y="261"/>
                    <a:pt x="285" y="272"/>
                    <a:pt x="282" y="282"/>
                  </a:cubicBezTo>
                  <a:lnTo>
                    <a:pt x="239" y="282"/>
                  </a:lnTo>
                  <a:lnTo>
                    <a:pt x="239" y="215"/>
                  </a:lnTo>
                  <a:close/>
                  <a:moveTo>
                    <a:pt x="239" y="299"/>
                  </a:moveTo>
                  <a:lnTo>
                    <a:pt x="276" y="299"/>
                  </a:lnTo>
                  <a:cubicBezTo>
                    <a:pt x="268" y="318"/>
                    <a:pt x="256" y="334"/>
                    <a:pt x="239" y="347"/>
                  </a:cubicBezTo>
                  <a:lnTo>
                    <a:pt x="239" y="299"/>
                  </a:lnTo>
                  <a:close/>
                  <a:moveTo>
                    <a:pt x="295" y="299"/>
                  </a:moveTo>
                  <a:lnTo>
                    <a:pt x="331" y="299"/>
                  </a:lnTo>
                  <a:cubicBezTo>
                    <a:pt x="316" y="331"/>
                    <a:pt x="286" y="354"/>
                    <a:pt x="250" y="361"/>
                  </a:cubicBezTo>
                  <a:cubicBezTo>
                    <a:pt x="271" y="344"/>
                    <a:pt x="286" y="323"/>
                    <a:pt x="295" y="299"/>
                  </a:cubicBezTo>
                  <a:close/>
                  <a:moveTo>
                    <a:pt x="391" y="387"/>
                  </a:moveTo>
                  <a:cubicBezTo>
                    <a:pt x="404" y="387"/>
                    <a:pt x="414" y="395"/>
                    <a:pt x="414" y="409"/>
                  </a:cubicBezTo>
                  <a:cubicBezTo>
                    <a:pt x="414" y="424"/>
                    <a:pt x="404" y="440"/>
                    <a:pt x="391" y="440"/>
                  </a:cubicBezTo>
                  <a:cubicBezTo>
                    <a:pt x="378" y="440"/>
                    <a:pt x="368" y="424"/>
                    <a:pt x="368" y="409"/>
                  </a:cubicBezTo>
                  <a:cubicBezTo>
                    <a:pt x="368" y="395"/>
                    <a:pt x="378" y="387"/>
                    <a:pt x="391" y="387"/>
                  </a:cubicBezTo>
                  <a:close/>
                  <a:moveTo>
                    <a:pt x="436" y="475"/>
                  </a:moveTo>
                  <a:lnTo>
                    <a:pt x="346" y="475"/>
                  </a:lnTo>
                  <a:lnTo>
                    <a:pt x="346" y="464"/>
                  </a:lnTo>
                  <a:cubicBezTo>
                    <a:pt x="346" y="458"/>
                    <a:pt x="351" y="450"/>
                    <a:pt x="358" y="447"/>
                  </a:cubicBezTo>
                  <a:lnTo>
                    <a:pt x="373" y="440"/>
                  </a:lnTo>
                  <a:lnTo>
                    <a:pt x="383" y="461"/>
                  </a:lnTo>
                  <a:lnTo>
                    <a:pt x="388" y="447"/>
                  </a:lnTo>
                  <a:cubicBezTo>
                    <a:pt x="389" y="447"/>
                    <a:pt x="390" y="447"/>
                    <a:pt x="391" y="447"/>
                  </a:cubicBezTo>
                  <a:cubicBezTo>
                    <a:pt x="392" y="447"/>
                    <a:pt x="393" y="447"/>
                    <a:pt x="394" y="447"/>
                  </a:cubicBezTo>
                  <a:lnTo>
                    <a:pt x="399" y="460"/>
                  </a:lnTo>
                  <a:lnTo>
                    <a:pt x="409" y="440"/>
                  </a:lnTo>
                  <a:lnTo>
                    <a:pt x="424" y="447"/>
                  </a:lnTo>
                  <a:cubicBezTo>
                    <a:pt x="430" y="450"/>
                    <a:pt x="436" y="458"/>
                    <a:pt x="436" y="464"/>
                  </a:cubicBezTo>
                  <a:lnTo>
                    <a:pt x="436" y="475"/>
                  </a:lnTo>
                  <a:close/>
                </a:path>
              </a:pathLst>
            </a:custGeom>
            <a:solidFill>
              <a:srgbClr val="80FFCF">
                <a:alpha val="24000"/>
              </a:srgbClr>
            </a:solidFill>
            <a:ln>
              <a:noFill/>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5"/>
          <p:cNvGrpSpPr/>
          <p:nvPr/>
        </p:nvGrpSpPr>
        <p:grpSpPr>
          <a:xfrm>
            <a:off x="742894" y="3571137"/>
            <a:ext cx="2381865" cy="1994936"/>
            <a:chOff x="759084" y="4028336"/>
            <a:chExt cx="2381865" cy="1994936"/>
          </a:xfrm>
        </p:grpSpPr>
        <p:sp>
          <p:nvSpPr>
            <p:cNvPr id="5" name="圆角矩形 4"/>
            <p:cNvSpPr/>
            <p:nvPr/>
          </p:nvSpPr>
          <p:spPr>
            <a:xfrm>
              <a:off x="759084" y="4028336"/>
              <a:ext cx="2381865" cy="1994936"/>
            </a:xfrm>
            <a:prstGeom prst="roundRect">
              <a:avLst/>
            </a:prstGeom>
            <a:gradFill flip="none" rotWithShape="1">
              <a:gsLst>
                <a:gs pos="0">
                  <a:srgbClr val="13E4A7">
                    <a:alpha val="54000"/>
                  </a:srgbClr>
                </a:gs>
                <a:gs pos="72000">
                  <a:schemeClr val="bg1">
                    <a:alpha val="0"/>
                  </a:schemeClr>
                </a:gs>
              </a:gsLst>
              <a:lin ang="5400000" scaled="1"/>
              <a:tileRect/>
            </a:gradFill>
            <a:ln>
              <a:gradFill>
                <a:gsLst>
                  <a:gs pos="0">
                    <a:schemeClr val="accent1">
                      <a:lumMod val="5000"/>
                      <a:lumOff val="95000"/>
                      <a:alpha val="51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connected-persons-around-the-earth_49121" title="rdM0h4u4YSpOFqoSM9sf4woX9y6V8E"/>
            <p:cNvSpPr>
              <a:spLocks noChangeAspect="1"/>
            </p:cNvSpPr>
            <p:nvPr/>
          </p:nvSpPr>
          <p:spPr bwMode="auto">
            <a:xfrm>
              <a:off x="1572113" y="4175671"/>
              <a:ext cx="755522" cy="799900"/>
            </a:xfrm>
            <a:custGeom>
              <a:avLst/>
              <a:gdLst>
                <a:gd name="connsiteX0" fmla="*/ 159372 w 573062"/>
                <a:gd name="connsiteY0" fmla="*/ 424557 h 606722"/>
                <a:gd name="connsiteX1" fmla="*/ 147890 w 573062"/>
                <a:gd name="connsiteY1" fmla="*/ 436104 h 606722"/>
                <a:gd name="connsiteX2" fmla="*/ 159372 w 573062"/>
                <a:gd name="connsiteY2" fmla="*/ 447563 h 606722"/>
                <a:gd name="connsiteX3" fmla="*/ 170853 w 573062"/>
                <a:gd name="connsiteY3" fmla="*/ 436104 h 606722"/>
                <a:gd name="connsiteX4" fmla="*/ 159372 w 573062"/>
                <a:gd name="connsiteY4" fmla="*/ 424557 h 606722"/>
                <a:gd name="connsiteX5" fmla="*/ 159372 w 573062"/>
                <a:gd name="connsiteY5" fmla="*/ 379078 h 606722"/>
                <a:gd name="connsiteX6" fmla="*/ 216424 w 573062"/>
                <a:gd name="connsiteY6" fmla="*/ 436104 h 606722"/>
                <a:gd name="connsiteX7" fmla="*/ 159372 w 573062"/>
                <a:gd name="connsiteY7" fmla="*/ 493041 h 606722"/>
                <a:gd name="connsiteX8" fmla="*/ 102320 w 573062"/>
                <a:gd name="connsiteY8" fmla="*/ 436104 h 606722"/>
                <a:gd name="connsiteX9" fmla="*/ 159372 w 573062"/>
                <a:gd name="connsiteY9" fmla="*/ 379078 h 606722"/>
                <a:gd name="connsiteX10" fmla="*/ 159407 w 573062"/>
                <a:gd name="connsiteY10" fmla="*/ 345093 h 606722"/>
                <a:gd name="connsiteX11" fmla="*/ 68266 w 573062"/>
                <a:gd name="connsiteY11" fmla="*/ 436095 h 606722"/>
                <a:gd name="connsiteX12" fmla="*/ 159407 w 573062"/>
                <a:gd name="connsiteY12" fmla="*/ 527096 h 606722"/>
                <a:gd name="connsiteX13" fmla="*/ 250548 w 573062"/>
                <a:gd name="connsiteY13" fmla="*/ 436095 h 606722"/>
                <a:gd name="connsiteX14" fmla="*/ 159407 w 573062"/>
                <a:gd name="connsiteY14" fmla="*/ 345093 h 606722"/>
                <a:gd name="connsiteX15" fmla="*/ 462971 w 573062"/>
                <a:gd name="connsiteY15" fmla="*/ 307129 h 606722"/>
                <a:gd name="connsiteX16" fmla="*/ 428795 w 573062"/>
                <a:gd name="connsiteY16" fmla="*/ 341255 h 606722"/>
                <a:gd name="connsiteX17" fmla="*/ 462971 w 573062"/>
                <a:gd name="connsiteY17" fmla="*/ 375380 h 606722"/>
                <a:gd name="connsiteX18" fmla="*/ 497146 w 573062"/>
                <a:gd name="connsiteY18" fmla="*/ 341255 h 606722"/>
                <a:gd name="connsiteX19" fmla="*/ 462971 w 573062"/>
                <a:gd name="connsiteY19" fmla="*/ 307129 h 606722"/>
                <a:gd name="connsiteX20" fmla="*/ 136622 w 573062"/>
                <a:gd name="connsiteY20" fmla="*/ 265467 h 606722"/>
                <a:gd name="connsiteX21" fmla="*/ 182192 w 573062"/>
                <a:gd name="connsiteY21" fmla="*/ 265467 h 606722"/>
                <a:gd name="connsiteX22" fmla="*/ 182192 w 573062"/>
                <a:gd name="connsiteY22" fmla="*/ 301459 h 606722"/>
                <a:gd name="connsiteX23" fmla="*/ 264700 w 573062"/>
                <a:gd name="connsiteY23" fmla="*/ 349092 h 606722"/>
                <a:gd name="connsiteX24" fmla="*/ 296030 w 573062"/>
                <a:gd name="connsiteY24" fmla="*/ 331052 h 606722"/>
                <a:gd name="connsiteX25" fmla="*/ 318815 w 573062"/>
                <a:gd name="connsiteY25" fmla="*/ 370421 h 606722"/>
                <a:gd name="connsiteX26" fmla="*/ 287485 w 573062"/>
                <a:gd name="connsiteY26" fmla="*/ 388461 h 606722"/>
                <a:gd name="connsiteX27" fmla="*/ 296119 w 573062"/>
                <a:gd name="connsiteY27" fmla="*/ 436095 h 606722"/>
                <a:gd name="connsiteX28" fmla="*/ 287485 w 573062"/>
                <a:gd name="connsiteY28" fmla="*/ 483639 h 606722"/>
                <a:gd name="connsiteX29" fmla="*/ 318815 w 573062"/>
                <a:gd name="connsiteY29" fmla="*/ 501680 h 606722"/>
                <a:gd name="connsiteX30" fmla="*/ 296030 w 573062"/>
                <a:gd name="connsiteY30" fmla="*/ 541048 h 606722"/>
                <a:gd name="connsiteX31" fmla="*/ 264700 w 573062"/>
                <a:gd name="connsiteY31" fmla="*/ 523008 h 606722"/>
                <a:gd name="connsiteX32" fmla="*/ 182192 w 573062"/>
                <a:gd name="connsiteY32" fmla="*/ 570642 h 606722"/>
                <a:gd name="connsiteX33" fmla="*/ 182192 w 573062"/>
                <a:gd name="connsiteY33" fmla="*/ 606722 h 606722"/>
                <a:gd name="connsiteX34" fmla="*/ 136622 w 573062"/>
                <a:gd name="connsiteY34" fmla="*/ 606722 h 606722"/>
                <a:gd name="connsiteX35" fmla="*/ 136622 w 573062"/>
                <a:gd name="connsiteY35" fmla="*/ 570642 h 606722"/>
                <a:gd name="connsiteX36" fmla="*/ 54115 w 573062"/>
                <a:gd name="connsiteY36" fmla="*/ 523008 h 606722"/>
                <a:gd name="connsiteX37" fmla="*/ 22785 w 573062"/>
                <a:gd name="connsiteY37" fmla="*/ 541048 h 606722"/>
                <a:gd name="connsiteX38" fmla="*/ 0 w 573062"/>
                <a:gd name="connsiteY38" fmla="*/ 501680 h 606722"/>
                <a:gd name="connsiteX39" fmla="*/ 31240 w 573062"/>
                <a:gd name="connsiteY39" fmla="*/ 483639 h 606722"/>
                <a:gd name="connsiteX40" fmla="*/ 22696 w 573062"/>
                <a:gd name="connsiteY40" fmla="*/ 436095 h 606722"/>
                <a:gd name="connsiteX41" fmla="*/ 31240 w 573062"/>
                <a:gd name="connsiteY41" fmla="*/ 388461 h 606722"/>
                <a:gd name="connsiteX42" fmla="*/ 0 w 573062"/>
                <a:gd name="connsiteY42" fmla="*/ 370421 h 606722"/>
                <a:gd name="connsiteX43" fmla="*/ 22785 w 573062"/>
                <a:gd name="connsiteY43" fmla="*/ 331052 h 606722"/>
                <a:gd name="connsiteX44" fmla="*/ 54115 w 573062"/>
                <a:gd name="connsiteY44" fmla="*/ 349092 h 606722"/>
                <a:gd name="connsiteX45" fmla="*/ 136622 w 573062"/>
                <a:gd name="connsiteY45" fmla="*/ 301459 h 606722"/>
                <a:gd name="connsiteX46" fmla="*/ 440187 w 573062"/>
                <a:gd name="connsiteY46" fmla="*/ 227503 h 606722"/>
                <a:gd name="connsiteX47" fmla="*/ 485754 w 573062"/>
                <a:gd name="connsiteY47" fmla="*/ 227503 h 606722"/>
                <a:gd name="connsiteX48" fmla="*/ 485754 w 573062"/>
                <a:gd name="connsiteY48" fmla="*/ 264917 h 606722"/>
                <a:gd name="connsiteX49" fmla="*/ 517705 w 573062"/>
                <a:gd name="connsiteY49" fmla="*/ 283401 h 606722"/>
                <a:gd name="connsiteX50" fmla="*/ 550279 w 573062"/>
                <a:gd name="connsiteY50" fmla="*/ 264650 h 606722"/>
                <a:gd name="connsiteX51" fmla="*/ 573062 w 573062"/>
                <a:gd name="connsiteY51" fmla="*/ 304108 h 606722"/>
                <a:gd name="connsiteX52" fmla="*/ 540578 w 573062"/>
                <a:gd name="connsiteY52" fmla="*/ 322770 h 606722"/>
                <a:gd name="connsiteX53" fmla="*/ 542714 w 573062"/>
                <a:gd name="connsiteY53" fmla="*/ 341255 h 606722"/>
                <a:gd name="connsiteX54" fmla="*/ 540578 w 573062"/>
                <a:gd name="connsiteY54" fmla="*/ 359739 h 606722"/>
                <a:gd name="connsiteX55" fmla="*/ 573062 w 573062"/>
                <a:gd name="connsiteY55" fmla="*/ 378402 h 606722"/>
                <a:gd name="connsiteX56" fmla="*/ 550279 w 573062"/>
                <a:gd name="connsiteY56" fmla="*/ 417859 h 606722"/>
                <a:gd name="connsiteX57" fmla="*/ 517705 w 573062"/>
                <a:gd name="connsiteY57" fmla="*/ 399108 h 606722"/>
                <a:gd name="connsiteX58" fmla="*/ 485754 w 573062"/>
                <a:gd name="connsiteY58" fmla="*/ 417593 h 606722"/>
                <a:gd name="connsiteX59" fmla="*/ 485754 w 573062"/>
                <a:gd name="connsiteY59" fmla="*/ 455006 h 606722"/>
                <a:gd name="connsiteX60" fmla="*/ 440187 w 573062"/>
                <a:gd name="connsiteY60" fmla="*/ 455006 h 606722"/>
                <a:gd name="connsiteX61" fmla="*/ 440187 w 573062"/>
                <a:gd name="connsiteY61" fmla="*/ 417593 h 606722"/>
                <a:gd name="connsiteX62" fmla="*/ 408236 w 573062"/>
                <a:gd name="connsiteY62" fmla="*/ 399108 h 606722"/>
                <a:gd name="connsiteX63" fmla="*/ 375752 w 573062"/>
                <a:gd name="connsiteY63" fmla="*/ 417859 h 606722"/>
                <a:gd name="connsiteX64" fmla="*/ 352968 w 573062"/>
                <a:gd name="connsiteY64" fmla="*/ 378402 h 606722"/>
                <a:gd name="connsiteX65" fmla="*/ 385453 w 573062"/>
                <a:gd name="connsiteY65" fmla="*/ 359739 h 606722"/>
                <a:gd name="connsiteX66" fmla="*/ 383228 w 573062"/>
                <a:gd name="connsiteY66" fmla="*/ 341255 h 606722"/>
                <a:gd name="connsiteX67" fmla="*/ 385453 w 573062"/>
                <a:gd name="connsiteY67" fmla="*/ 322770 h 606722"/>
                <a:gd name="connsiteX68" fmla="*/ 352968 w 573062"/>
                <a:gd name="connsiteY68" fmla="*/ 304108 h 606722"/>
                <a:gd name="connsiteX69" fmla="*/ 375752 w 573062"/>
                <a:gd name="connsiteY69" fmla="*/ 264650 h 606722"/>
                <a:gd name="connsiteX70" fmla="*/ 408236 w 573062"/>
                <a:gd name="connsiteY70" fmla="*/ 283401 h 606722"/>
                <a:gd name="connsiteX71" fmla="*/ 440187 w 573062"/>
                <a:gd name="connsiteY71" fmla="*/ 264917 h 606722"/>
                <a:gd name="connsiteX72" fmla="*/ 289530 w 573062"/>
                <a:gd name="connsiteY72" fmla="*/ 109941 h 606722"/>
                <a:gd name="connsiteX73" fmla="*/ 312323 w 573062"/>
                <a:gd name="connsiteY73" fmla="*/ 132699 h 606722"/>
                <a:gd name="connsiteX74" fmla="*/ 289530 w 573062"/>
                <a:gd name="connsiteY74" fmla="*/ 155457 h 606722"/>
                <a:gd name="connsiteX75" fmla="*/ 266737 w 573062"/>
                <a:gd name="connsiteY75" fmla="*/ 132699 h 606722"/>
                <a:gd name="connsiteX76" fmla="*/ 289530 w 573062"/>
                <a:gd name="connsiteY76" fmla="*/ 109941 h 606722"/>
                <a:gd name="connsiteX77" fmla="*/ 289574 w 573062"/>
                <a:gd name="connsiteY77" fmla="*/ 79631 h 606722"/>
                <a:gd name="connsiteX78" fmla="*/ 236348 w 573062"/>
                <a:gd name="connsiteY78" fmla="*/ 132689 h 606722"/>
                <a:gd name="connsiteX79" fmla="*/ 289574 w 573062"/>
                <a:gd name="connsiteY79" fmla="*/ 185836 h 606722"/>
                <a:gd name="connsiteX80" fmla="*/ 342712 w 573062"/>
                <a:gd name="connsiteY80" fmla="*/ 132689 h 606722"/>
                <a:gd name="connsiteX81" fmla="*/ 289574 w 573062"/>
                <a:gd name="connsiteY81" fmla="*/ 79631 h 606722"/>
                <a:gd name="connsiteX82" fmla="*/ 266788 w 573062"/>
                <a:gd name="connsiteY82" fmla="*/ 0 h 606722"/>
                <a:gd name="connsiteX83" fmla="*/ 312360 w 573062"/>
                <a:gd name="connsiteY83" fmla="*/ 0 h 606722"/>
                <a:gd name="connsiteX84" fmla="*/ 312360 w 573062"/>
                <a:gd name="connsiteY84" fmla="*/ 36794 h 606722"/>
                <a:gd name="connsiteX85" fmla="*/ 361315 w 573062"/>
                <a:gd name="connsiteY85" fmla="*/ 65056 h 606722"/>
                <a:gd name="connsiteX86" fmla="*/ 393268 w 573062"/>
                <a:gd name="connsiteY86" fmla="*/ 46659 h 606722"/>
                <a:gd name="connsiteX87" fmla="*/ 416054 w 573062"/>
                <a:gd name="connsiteY87" fmla="*/ 86030 h 606722"/>
                <a:gd name="connsiteX88" fmla="*/ 384101 w 573062"/>
                <a:gd name="connsiteY88" fmla="*/ 104427 h 606722"/>
                <a:gd name="connsiteX89" fmla="*/ 388284 w 573062"/>
                <a:gd name="connsiteY89" fmla="*/ 132689 h 606722"/>
                <a:gd name="connsiteX90" fmla="*/ 384101 w 573062"/>
                <a:gd name="connsiteY90" fmla="*/ 160951 h 606722"/>
                <a:gd name="connsiteX91" fmla="*/ 416054 w 573062"/>
                <a:gd name="connsiteY91" fmla="*/ 179348 h 606722"/>
                <a:gd name="connsiteX92" fmla="*/ 393268 w 573062"/>
                <a:gd name="connsiteY92" fmla="*/ 218808 h 606722"/>
                <a:gd name="connsiteX93" fmla="*/ 361315 w 573062"/>
                <a:gd name="connsiteY93" fmla="*/ 200322 h 606722"/>
                <a:gd name="connsiteX94" fmla="*/ 312360 w 573062"/>
                <a:gd name="connsiteY94" fmla="*/ 228673 h 606722"/>
                <a:gd name="connsiteX95" fmla="*/ 312360 w 573062"/>
                <a:gd name="connsiteY95" fmla="*/ 265467 h 606722"/>
                <a:gd name="connsiteX96" fmla="*/ 266788 w 573062"/>
                <a:gd name="connsiteY96" fmla="*/ 265467 h 606722"/>
                <a:gd name="connsiteX97" fmla="*/ 266788 w 573062"/>
                <a:gd name="connsiteY97" fmla="*/ 228673 h 606722"/>
                <a:gd name="connsiteX98" fmla="*/ 217745 w 573062"/>
                <a:gd name="connsiteY98" fmla="*/ 200322 h 606722"/>
                <a:gd name="connsiteX99" fmla="*/ 185792 w 573062"/>
                <a:gd name="connsiteY99" fmla="*/ 218808 h 606722"/>
                <a:gd name="connsiteX100" fmla="*/ 163006 w 573062"/>
                <a:gd name="connsiteY100" fmla="*/ 179348 h 606722"/>
                <a:gd name="connsiteX101" fmla="*/ 194959 w 573062"/>
                <a:gd name="connsiteY101" fmla="*/ 160951 h 606722"/>
                <a:gd name="connsiteX102" fmla="*/ 190776 w 573062"/>
                <a:gd name="connsiteY102" fmla="*/ 132689 h 606722"/>
                <a:gd name="connsiteX103" fmla="*/ 194959 w 573062"/>
                <a:gd name="connsiteY103" fmla="*/ 104427 h 606722"/>
                <a:gd name="connsiteX104" fmla="*/ 163006 w 573062"/>
                <a:gd name="connsiteY104" fmla="*/ 86030 h 606722"/>
                <a:gd name="connsiteX105" fmla="*/ 185792 w 573062"/>
                <a:gd name="connsiteY105" fmla="*/ 46659 h 606722"/>
                <a:gd name="connsiteX106" fmla="*/ 217745 w 573062"/>
                <a:gd name="connsiteY106" fmla="*/ 65056 h 606722"/>
                <a:gd name="connsiteX107" fmla="*/ 266788 w 573062"/>
                <a:gd name="connsiteY107" fmla="*/ 36794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3062" h="606722">
                  <a:moveTo>
                    <a:pt x="159372" y="424557"/>
                  </a:moveTo>
                  <a:cubicBezTo>
                    <a:pt x="153052" y="424557"/>
                    <a:pt x="147890" y="429709"/>
                    <a:pt x="147890" y="436104"/>
                  </a:cubicBezTo>
                  <a:cubicBezTo>
                    <a:pt x="147890" y="442411"/>
                    <a:pt x="153052" y="447563"/>
                    <a:pt x="159372" y="447563"/>
                  </a:cubicBezTo>
                  <a:cubicBezTo>
                    <a:pt x="165691" y="447563"/>
                    <a:pt x="170853" y="442411"/>
                    <a:pt x="170853" y="436104"/>
                  </a:cubicBezTo>
                  <a:cubicBezTo>
                    <a:pt x="170853" y="429709"/>
                    <a:pt x="165691" y="424557"/>
                    <a:pt x="159372" y="424557"/>
                  </a:cubicBezTo>
                  <a:close/>
                  <a:moveTo>
                    <a:pt x="159372" y="379078"/>
                  </a:moveTo>
                  <a:cubicBezTo>
                    <a:pt x="190790" y="379078"/>
                    <a:pt x="216424" y="404660"/>
                    <a:pt x="216424" y="436104"/>
                  </a:cubicBezTo>
                  <a:cubicBezTo>
                    <a:pt x="216424" y="467460"/>
                    <a:pt x="190790" y="493041"/>
                    <a:pt x="159372" y="493041"/>
                  </a:cubicBezTo>
                  <a:cubicBezTo>
                    <a:pt x="127864" y="493041"/>
                    <a:pt x="102320" y="467460"/>
                    <a:pt x="102320" y="436104"/>
                  </a:cubicBezTo>
                  <a:cubicBezTo>
                    <a:pt x="102320" y="404660"/>
                    <a:pt x="127864" y="379078"/>
                    <a:pt x="159372" y="379078"/>
                  </a:cubicBezTo>
                  <a:close/>
                  <a:moveTo>
                    <a:pt x="159407" y="345093"/>
                  </a:moveTo>
                  <a:cubicBezTo>
                    <a:pt x="109120" y="345093"/>
                    <a:pt x="68266" y="385884"/>
                    <a:pt x="68266" y="436095"/>
                  </a:cubicBezTo>
                  <a:cubicBezTo>
                    <a:pt x="68266" y="486217"/>
                    <a:pt x="109120" y="527096"/>
                    <a:pt x="159407" y="527096"/>
                  </a:cubicBezTo>
                  <a:cubicBezTo>
                    <a:pt x="209606" y="527096"/>
                    <a:pt x="250548" y="486217"/>
                    <a:pt x="250548" y="436095"/>
                  </a:cubicBezTo>
                  <a:cubicBezTo>
                    <a:pt x="250548" y="385884"/>
                    <a:pt x="209606" y="345093"/>
                    <a:pt x="159407" y="345093"/>
                  </a:cubicBezTo>
                  <a:close/>
                  <a:moveTo>
                    <a:pt x="462971" y="307129"/>
                  </a:moveTo>
                  <a:cubicBezTo>
                    <a:pt x="444103" y="307129"/>
                    <a:pt x="428795" y="322415"/>
                    <a:pt x="428795" y="341255"/>
                  </a:cubicBezTo>
                  <a:cubicBezTo>
                    <a:pt x="428795" y="360095"/>
                    <a:pt x="444103" y="375380"/>
                    <a:pt x="462971" y="375380"/>
                  </a:cubicBezTo>
                  <a:cubicBezTo>
                    <a:pt x="481838" y="375380"/>
                    <a:pt x="497146" y="360095"/>
                    <a:pt x="497146" y="341255"/>
                  </a:cubicBezTo>
                  <a:cubicBezTo>
                    <a:pt x="497146" y="322415"/>
                    <a:pt x="481838" y="307129"/>
                    <a:pt x="462971" y="307129"/>
                  </a:cubicBezTo>
                  <a:close/>
                  <a:moveTo>
                    <a:pt x="136622" y="265467"/>
                  </a:moveTo>
                  <a:lnTo>
                    <a:pt x="182192" y="265467"/>
                  </a:lnTo>
                  <a:lnTo>
                    <a:pt x="182192" y="301459"/>
                  </a:lnTo>
                  <a:cubicBezTo>
                    <a:pt x="215213" y="307058"/>
                    <a:pt x="244229" y="324387"/>
                    <a:pt x="264700" y="349092"/>
                  </a:cubicBezTo>
                  <a:lnTo>
                    <a:pt x="296030" y="331052"/>
                  </a:lnTo>
                  <a:lnTo>
                    <a:pt x="318815" y="370421"/>
                  </a:lnTo>
                  <a:lnTo>
                    <a:pt x="287485" y="388461"/>
                  </a:lnTo>
                  <a:cubicBezTo>
                    <a:pt x="293092" y="403302"/>
                    <a:pt x="296119" y="419299"/>
                    <a:pt x="296119" y="436095"/>
                  </a:cubicBezTo>
                  <a:cubicBezTo>
                    <a:pt x="296119" y="452802"/>
                    <a:pt x="293092" y="468798"/>
                    <a:pt x="287485" y="483639"/>
                  </a:cubicBezTo>
                  <a:lnTo>
                    <a:pt x="318815" y="501680"/>
                  </a:lnTo>
                  <a:lnTo>
                    <a:pt x="296030" y="541048"/>
                  </a:lnTo>
                  <a:lnTo>
                    <a:pt x="264700" y="523008"/>
                  </a:lnTo>
                  <a:cubicBezTo>
                    <a:pt x="244229" y="547714"/>
                    <a:pt x="215213" y="565132"/>
                    <a:pt x="182192" y="570642"/>
                  </a:cubicBezTo>
                  <a:lnTo>
                    <a:pt x="182192" y="606722"/>
                  </a:lnTo>
                  <a:lnTo>
                    <a:pt x="136622" y="606722"/>
                  </a:lnTo>
                  <a:lnTo>
                    <a:pt x="136622" y="570642"/>
                  </a:lnTo>
                  <a:cubicBezTo>
                    <a:pt x="103601" y="565132"/>
                    <a:pt x="74586" y="547714"/>
                    <a:pt x="54115" y="523008"/>
                  </a:cubicBezTo>
                  <a:lnTo>
                    <a:pt x="22785" y="541048"/>
                  </a:lnTo>
                  <a:lnTo>
                    <a:pt x="0" y="501680"/>
                  </a:lnTo>
                  <a:lnTo>
                    <a:pt x="31240" y="483639"/>
                  </a:lnTo>
                  <a:cubicBezTo>
                    <a:pt x="25722" y="468798"/>
                    <a:pt x="22696" y="452802"/>
                    <a:pt x="22696" y="436095"/>
                  </a:cubicBezTo>
                  <a:cubicBezTo>
                    <a:pt x="22696" y="419299"/>
                    <a:pt x="25722" y="403302"/>
                    <a:pt x="31240" y="388461"/>
                  </a:cubicBezTo>
                  <a:lnTo>
                    <a:pt x="0" y="370421"/>
                  </a:lnTo>
                  <a:lnTo>
                    <a:pt x="22785" y="331052"/>
                  </a:lnTo>
                  <a:lnTo>
                    <a:pt x="54115" y="349092"/>
                  </a:lnTo>
                  <a:cubicBezTo>
                    <a:pt x="74586" y="324387"/>
                    <a:pt x="103601" y="307058"/>
                    <a:pt x="136622" y="301459"/>
                  </a:cubicBezTo>
                  <a:close/>
                  <a:moveTo>
                    <a:pt x="440187" y="227503"/>
                  </a:moveTo>
                  <a:lnTo>
                    <a:pt x="485754" y="227503"/>
                  </a:lnTo>
                  <a:lnTo>
                    <a:pt x="485754" y="264917"/>
                  </a:lnTo>
                  <a:cubicBezTo>
                    <a:pt x="497858" y="268560"/>
                    <a:pt x="508805" y="274959"/>
                    <a:pt x="517705" y="283401"/>
                  </a:cubicBezTo>
                  <a:lnTo>
                    <a:pt x="550279" y="264650"/>
                  </a:lnTo>
                  <a:lnTo>
                    <a:pt x="573062" y="304108"/>
                  </a:lnTo>
                  <a:lnTo>
                    <a:pt x="540578" y="322770"/>
                  </a:lnTo>
                  <a:cubicBezTo>
                    <a:pt x="541913" y="328724"/>
                    <a:pt x="542714" y="334945"/>
                    <a:pt x="542714" y="341255"/>
                  </a:cubicBezTo>
                  <a:cubicBezTo>
                    <a:pt x="542714" y="347564"/>
                    <a:pt x="541913" y="353785"/>
                    <a:pt x="540578" y="359739"/>
                  </a:cubicBezTo>
                  <a:lnTo>
                    <a:pt x="573062" y="378402"/>
                  </a:lnTo>
                  <a:lnTo>
                    <a:pt x="550279" y="417859"/>
                  </a:lnTo>
                  <a:lnTo>
                    <a:pt x="517705" y="399108"/>
                  </a:lnTo>
                  <a:cubicBezTo>
                    <a:pt x="508805" y="407551"/>
                    <a:pt x="497858" y="413949"/>
                    <a:pt x="485754" y="417593"/>
                  </a:cubicBezTo>
                  <a:lnTo>
                    <a:pt x="485754" y="455006"/>
                  </a:lnTo>
                  <a:lnTo>
                    <a:pt x="440187" y="455006"/>
                  </a:lnTo>
                  <a:lnTo>
                    <a:pt x="440187" y="417593"/>
                  </a:lnTo>
                  <a:cubicBezTo>
                    <a:pt x="428083" y="413949"/>
                    <a:pt x="417225" y="407551"/>
                    <a:pt x="408236" y="399108"/>
                  </a:cubicBezTo>
                  <a:lnTo>
                    <a:pt x="375752" y="417859"/>
                  </a:lnTo>
                  <a:lnTo>
                    <a:pt x="352968" y="378402"/>
                  </a:lnTo>
                  <a:lnTo>
                    <a:pt x="385453" y="359739"/>
                  </a:lnTo>
                  <a:cubicBezTo>
                    <a:pt x="384029" y="353785"/>
                    <a:pt x="383228" y="347564"/>
                    <a:pt x="383228" y="341255"/>
                  </a:cubicBezTo>
                  <a:cubicBezTo>
                    <a:pt x="383228" y="334945"/>
                    <a:pt x="384029" y="328724"/>
                    <a:pt x="385453" y="322770"/>
                  </a:cubicBezTo>
                  <a:lnTo>
                    <a:pt x="352968" y="304108"/>
                  </a:lnTo>
                  <a:lnTo>
                    <a:pt x="375752" y="264650"/>
                  </a:lnTo>
                  <a:lnTo>
                    <a:pt x="408236" y="283401"/>
                  </a:lnTo>
                  <a:cubicBezTo>
                    <a:pt x="417225" y="274959"/>
                    <a:pt x="428083" y="268560"/>
                    <a:pt x="440187" y="264917"/>
                  </a:cubicBezTo>
                  <a:close/>
                  <a:moveTo>
                    <a:pt x="289530" y="109941"/>
                  </a:moveTo>
                  <a:cubicBezTo>
                    <a:pt x="302118" y="109941"/>
                    <a:pt x="312323" y="120130"/>
                    <a:pt x="312323" y="132699"/>
                  </a:cubicBezTo>
                  <a:cubicBezTo>
                    <a:pt x="312323" y="145268"/>
                    <a:pt x="302118" y="155457"/>
                    <a:pt x="289530" y="155457"/>
                  </a:cubicBezTo>
                  <a:cubicBezTo>
                    <a:pt x="276942" y="155457"/>
                    <a:pt x="266737" y="145268"/>
                    <a:pt x="266737" y="132699"/>
                  </a:cubicBezTo>
                  <a:cubicBezTo>
                    <a:pt x="266737" y="120130"/>
                    <a:pt x="276942" y="109941"/>
                    <a:pt x="289530" y="109941"/>
                  </a:cubicBezTo>
                  <a:close/>
                  <a:moveTo>
                    <a:pt x="289574" y="79631"/>
                  </a:moveTo>
                  <a:cubicBezTo>
                    <a:pt x="260202" y="79631"/>
                    <a:pt x="236348" y="103449"/>
                    <a:pt x="236348" y="132689"/>
                  </a:cubicBezTo>
                  <a:cubicBezTo>
                    <a:pt x="236348" y="162017"/>
                    <a:pt x="260202" y="185836"/>
                    <a:pt x="289574" y="185836"/>
                  </a:cubicBezTo>
                  <a:cubicBezTo>
                    <a:pt x="318858" y="185836"/>
                    <a:pt x="342712" y="162017"/>
                    <a:pt x="342712" y="132689"/>
                  </a:cubicBezTo>
                  <a:cubicBezTo>
                    <a:pt x="342712" y="103449"/>
                    <a:pt x="318858" y="79631"/>
                    <a:pt x="289574" y="79631"/>
                  </a:cubicBezTo>
                  <a:close/>
                  <a:moveTo>
                    <a:pt x="266788" y="0"/>
                  </a:moveTo>
                  <a:lnTo>
                    <a:pt x="312360" y="0"/>
                  </a:lnTo>
                  <a:lnTo>
                    <a:pt x="312360" y="36794"/>
                  </a:lnTo>
                  <a:cubicBezTo>
                    <a:pt x="331319" y="41326"/>
                    <a:pt x="348230" y="51369"/>
                    <a:pt x="361315" y="65056"/>
                  </a:cubicBezTo>
                  <a:lnTo>
                    <a:pt x="393268" y="46659"/>
                  </a:lnTo>
                  <a:lnTo>
                    <a:pt x="416054" y="86030"/>
                  </a:lnTo>
                  <a:lnTo>
                    <a:pt x="384101" y="104427"/>
                  </a:lnTo>
                  <a:cubicBezTo>
                    <a:pt x="386771" y="113403"/>
                    <a:pt x="388284" y="122913"/>
                    <a:pt x="388284" y="132689"/>
                  </a:cubicBezTo>
                  <a:cubicBezTo>
                    <a:pt x="388284" y="142554"/>
                    <a:pt x="386771" y="151975"/>
                    <a:pt x="384101" y="160951"/>
                  </a:cubicBezTo>
                  <a:lnTo>
                    <a:pt x="416054" y="179348"/>
                  </a:lnTo>
                  <a:lnTo>
                    <a:pt x="393268" y="218808"/>
                  </a:lnTo>
                  <a:lnTo>
                    <a:pt x="361315" y="200322"/>
                  </a:lnTo>
                  <a:cubicBezTo>
                    <a:pt x="348230" y="214098"/>
                    <a:pt x="331319" y="224140"/>
                    <a:pt x="312360" y="228673"/>
                  </a:cubicBezTo>
                  <a:lnTo>
                    <a:pt x="312360" y="265467"/>
                  </a:lnTo>
                  <a:lnTo>
                    <a:pt x="266788" y="265467"/>
                  </a:lnTo>
                  <a:lnTo>
                    <a:pt x="266788" y="228673"/>
                  </a:lnTo>
                  <a:cubicBezTo>
                    <a:pt x="247741" y="224140"/>
                    <a:pt x="230829" y="214098"/>
                    <a:pt x="217745" y="200322"/>
                  </a:cubicBezTo>
                  <a:lnTo>
                    <a:pt x="185792" y="218808"/>
                  </a:lnTo>
                  <a:lnTo>
                    <a:pt x="163006" y="179348"/>
                  </a:lnTo>
                  <a:lnTo>
                    <a:pt x="194959" y="160951"/>
                  </a:lnTo>
                  <a:cubicBezTo>
                    <a:pt x="192289" y="151975"/>
                    <a:pt x="190776" y="142554"/>
                    <a:pt x="190776" y="132689"/>
                  </a:cubicBezTo>
                  <a:cubicBezTo>
                    <a:pt x="190776" y="122913"/>
                    <a:pt x="192289" y="113403"/>
                    <a:pt x="194959" y="104427"/>
                  </a:cubicBezTo>
                  <a:lnTo>
                    <a:pt x="163006" y="86030"/>
                  </a:lnTo>
                  <a:lnTo>
                    <a:pt x="185792" y="46659"/>
                  </a:lnTo>
                  <a:lnTo>
                    <a:pt x="217745" y="65056"/>
                  </a:lnTo>
                  <a:cubicBezTo>
                    <a:pt x="230829" y="51369"/>
                    <a:pt x="247741" y="41326"/>
                    <a:pt x="266788" y="36794"/>
                  </a:cubicBezTo>
                  <a:close/>
                </a:path>
              </a:pathLst>
            </a:custGeom>
            <a:solidFill>
              <a:srgbClr val="80FFCF">
                <a:alpha val="24000"/>
              </a:srgb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组合 45"/>
          <p:cNvGrpSpPr/>
          <p:nvPr/>
        </p:nvGrpSpPr>
        <p:grpSpPr>
          <a:xfrm>
            <a:off x="1876997" y="3018954"/>
            <a:ext cx="179168" cy="505842"/>
            <a:chOff x="1821019" y="2581003"/>
            <a:chExt cx="323503" cy="913348"/>
          </a:xfrm>
        </p:grpSpPr>
        <p:sp>
          <p:nvSpPr>
            <p:cNvPr id="39" name="íṡḻïḓè"/>
            <p:cNvSpPr/>
            <p:nvPr/>
          </p:nvSpPr>
          <p:spPr bwMode="auto">
            <a:xfrm>
              <a:off x="1917166" y="2581003"/>
              <a:ext cx="131220" cy="144213"/>
            </a:xfrm>
            <a:prstGeom prst="ellipse">
              <a:avLst/>
            </a:prstGeom>
            <a:solidFill>
              <a:schemeClr val="tx1">
                <a:lumMod val="50000"/>
                <a:lumOff val="50000"/>
              </a:schemeClr>
            </a:solid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íṧḷîdê"/>
            <p:cNvSpPr/>
            <p:nvPr/>
          </p:nvSpPr>
          <p:spPr bwMode="auto">
            <a:xfrm>
              <a:off x="1821019" y="2762892"/>
              <a:ext cx="323503" cy="731459"/>
            </a:xfrm>
            <a:custGeom>
              <a:avLst/>
              <a:gdLst>
                <a:gd name="T0" fmla="*/ 105 w 105"/>
                <a:gd name="T1" fmla="*/ 30 h 241"/>
                <a:gd name="T2" fmla="*/ 52 w 105"/>
                <a:gd name="T3" fmla="*/ 0 h 241"/>
                <a:gd name="T4" fmla="*/ 0 w 105"/>
                <a:gd name="T5" fmla="*/ 30 h 241"/>
                <a:gd name="T6" fmla="*/ 0 w 105"/>
                <a:gd name="T7" fmla="*/ 30 h 241"/>
                <a:gd name="T8" fmla="*/ 0 w 105"/>
                <a:gd name="T9" fmla="*/ 124 h 241"/>
                <a:gd name="T10" fmla="*/ 9 w 105"/>
                <a:gd name="T11" fmla="*/ 134 h 241"/>
                <a:gd name="T12" fmla="*/ 19 w 105"/>
                <a:gd name="T13" fmla="*/ 124 h 241"/>
                <a:gd name="T14" fmla="*/ 19 w 105"/>
                <a:gd name="T15" fmla="*/ 41 h 241"/>
                <a:gd name="T16" fmla="*/ 25 w 105"/>
                <a:gd name="T17" fmla="*/ 41 h 241"/>
                <a:gd name="T18" fmla="*/ 25 w 105"/>
                <a:gd name="T19" fmla="*/ 228 h 241"/>
                <a:gd name="T20" fmla="*/ 25 w 105"/>
                <a:gd name="T21" fmla="*/ 228 h 241"/>
                <a:gd name="T22" fmla="*/ 25 w 105"/>
                <a:gd name="T23" fmla="*/ 229 h 241"/>
                <a:gd name="T24" fmla="*/ 36 w 105"/>
                <a:gd name="T25" fmla="*/ 241 h 241"/>
                <a:gd name="T26" fmla="*/ 47 w 105"/>
                <a:gd name="T27" fmla="*/ 230 h 241"/>
                <a:gd name="T28" fmla="*/ 47 w 105"/>
                <a:gd name="T29" fmla="*/ 229 h 241"/>
                <a:gd name="T30" fmla="*/ 47 w 105"/>
                <a:gd name="T31" fmla="*/ 125 h 241"/>
                <a:gd name="T32" fmla="*/ 52 w 105"/>
                <a:gd name="T33" fmla="*/ 116 h 241"/>
                <a:gd name="T34" fmla="*/ 58 w 105"/>
                <a:gd name="T35" fmla="*/ 125 h 241"/>
                <a:gd name="T36" fmla="*/ 58 w 105"/>
                <a:gd name="T37" fmla="*/ 229 h 241"/>
                <a:gd name="T38" fmla="*/ 58 w 105"/>
                <a:gd name="T39" fmla="*/ 230 h 241"/>
                <a:gd name="T40" fmla="*/ 69 w 105"/>
                <a:gd name="T41" fmla="*/ 241 h 241"/>
                <a:gd name="T42" fmla="*/ 80 w 105"/>
                <a:gd name="T43" fmla="*/ 229 h 241"/>
                <a:gd name="T44" fmla="*/ 80 w 105"/>
                <a:gd name="T45" fmla="*/ 228 h 241"/>
                <a:gd name="T46" fmla="*/ 80 w 105"/>
                <a:gd name="T47" fmla="*/ 228 h 241"/>
                <a:gd name="T48" fmla="*/ 80 w 105"/>
                <a:gd name="T49" fmla="*/ 41 h 241"/>
                <a:gd name="T50" fmla="*/ 86 w 105"/>
                <a:gd name="T51" fmla="*/ 41 h 241"/>
                <a:gd name="T52" fmla="*/ 86 w 105"/>
                <a:gd name="T53" fmla="*/ 124 h 241"/>
                <a:gd name="T54" fmla="*/ 96 w 105"/>
                <a:gd name="T55" fmla="*/ 134 h 241"/>
                <a:gd name="T56" fmla="*/ 105 w 105"/>
                <a:gd name="T57" fmla="*/ 124 h 241"/>
                <a:gd name="T58" fmla="*/ 105 w 105"/>
                <a:gd name="T59" fmla="*/ 30 h 241"/>
                <a:gd name="T60" fmla="*/ 105 w 105"/>
                <a:gd name="T61" fmla="*/ 3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 h="241">
                  <a:moveTo>
                    <a:pt x="105" y="30"/>
                  </a:moveTo>
                  <a:cubicBezTo>
                    <a:pt x="104" y="2"/>
                    <a:pt x="79" y="0"/>
                    <a:pt x="52" y="0"/>
                  </a:cubicBezTo>
                  <a:cubicBezTo>
                    <a:pt x="26" y="0"/>
                    <a:pt x="0" y="2"/>
                    <a:pt x="0" y="30"/>
                  </a:cubicBezTo>
                  <a:cubicBezTo>
                    <a:pt x="0" y="30"/>
                    <a:pt x="0" y="30"/>
                    <a:pt x="0" y="30"/>
                  </a:cubicBezTo>
                  <a:cubicBezTo>
                    <a:pt x="0" y="124"/>
                    <a:pt x="0" y="124"/>
                    <a:pt x="0" y="124"/>
                  </a:cubicBezTo>
                  <a:cubicBezTo>
                    <a:pt x="0" y="130"/>
                    <a:pt x="4" y="134"/>
                    <a:pt x="9" y="134"/>
                  </a:cubicBezTo>
                  <a:cubicBezTo>
                    <a:pt x="14" y="134"/>
                    <a:pt x="19" y="130"/>
                    <a:pt x="19" y="124"/>
                  </a:cubicBezTo>
                  <a:cubicBezTo>
                    <a:pt x="19" y="41"/>
                    <a:pt x="19" y="41"/>
                    <a:pt x="19" y="41"/>
                  </a:cubicBezTo>
                  <a:cubicBezTo>
                    <a:pt x="25" y="41"/>
                    <a:pt x="25" y="41"/>
                    <a:pt x="25" y="41"/>
                  </a:cubicBezTo>
                  <a:cubicBezTo>
                    <a:pt x="25" y="228"/>
                    <a:pt x="25" y="228"/>
                    <a:pt x="25" y="228"/>
                  </a:cubicBezTo>
                  <a:cubicBezTo>
                    <a:pt x="25" y="228"/>
                    <a:pt x="25" y="228"/>
                    <a:pt x="25" y="228"/>
                  </a:cubicBezTo>
                  <a:cubicBezTo>
                    <a:pt x="25" y="228"/>
                    <a:pt x="25" y="229"/>
                    <a:pt x="25" y="229"/>
                  </a:cubicBezTo>
                  <a:cubicBezTo>
                    <a:pt x="25" y="235"/>
                    <a:pt x="30" y="241"/>
                    <a:pt x="36" y="241"/>
                  </a:cubicBezTo>
                  <a:cubicBezTo>
                    <a:pt x="41" y="241"/>
                    <a:pt x="46" y="236"/>
                    <a:pt x="47" y="230"/>
                  </a:cubicBezTo>
                  <a:cubicBezTo>
                    <a:pt x="47" y="230"/>
                    <a:pt x="47" y="230"/>
                    <a:pt x="47" y="229"/>
                  </a:cubicBezTo>
                  <a:cubicBezTo>
                    <a:pt x="47" y="125"/>
                    <a:pt x="47" y="125"/>
                    <a:pt x="47" y="125"/>
                  </a:cubicBezTo>
                  <a:cubicBezTo>
                    <a:pt x="47" y="120"/>
                    <a:pt x="48" y="116"/>
                    <a:pt x="52" y="116"/>
                  </a:cubicBezTo>
                  <a:cubicBezTo>
                    <a:pt x="57" y="116"/>
                    <a:pt x="58" y="120"/>
                    <a:pt x="58" y="125"/>
                  </a:cubicBezTo>
                  <a:cubicBezTo>
                    <a:pt x="58" y="229"/>
                    <a:pt x="58" y="229"/>
                    <a:pt x="58" y="229"/>
                  </a:cubicBezTo>
                  <a:cubicBezTo>
                    <a:pt x="58" y="230"/>
                    <a:pt x="58" y="230"/>
                    <a:pt x="58" y="230"/>
                  </a:cubicBezTo>
                  <a:cubicBezTo>
                    <a:pt x="59" y="236"/>
                    <a:pt x="63" y="241"/>
                    <a:pt x="69" y="241"/>
                  </a:cubicBezTo>
                  <a:cubicBezTo>
                    <a:pt x="75" y="241"/>
                    <a:pt x="80" y="235"/>
                    <a:pt x="80" y="229"/>
                  </a:cubicBezTo>
                  <a:cubicBezTo>
                    <a:pt x="80" y="228"/>
                    <a:pt x="80" y="228"/>
                    <a:pt x="80" y="228"/>
                  </a:cubicBezTo>
                  <a:cubicBezTo>
                    <a:pt x="80" y="228"/>
                    <a:pt x="80" y="228"/>
                    <a:pt x="80" y="228"/>
                  </a:cubicBezTo>
                  <a:cubicBezTo>
                    <a:pt x="80" y="41"/>
                    <a:pt x="80" y="41"/>
                    <a:pt x="80" y="41"/>
                  </a:cubicBezTo>
                  <a:cubicBezTo>
                    <a:pt x="86" y="41"/>
                    <a:pt x="86" y="41"/>
                    <a:pt x="86" y="41"/>
                  </a:cubicBezTo>
                  <a:cubicBezTo>
                    <a:pt x="86" y="124"/>
                    <a:pt x="86" y="124"/>
                    <a:pt x="86" y="124"/>
                  </a:cubicBezTo>
                  <a:cubicBezTo>
                    <a:pt x="86" y="130"/>
                    <a:pt x="91" y="134"/>
                    <a:pt x="96" y="134"/>
                  </a:cubicBezTo>
                  <a:cubicBezTo>
                    <a:pt x="101" y="134"/>
                    <a:pt x="105" y="130"/>
                    <a:pt x="105" y="124"/>
                  </a:cubicBezTo>
                  <a:cubicBezTo>
                    <a:pt x="105" y="30"/>
                    <a:pt x="105" y="30"/>
                    <a:pt x="105" y="30"/>
                  </a:cubicBezTo>
                  <a:cubicBezTo>
                    <a:pt x="105" y="30"/>
                    <a:pt x="105" y="30"/>
                    <a:pt x="105" y="30"/>
                  </a:cubicBezTo>
                  <a:close/>
                </a:path>
              </a:pathLst>
            </a:custGeom>
            <a:solidFill>
              <a:schemeClr val="tx1">
                <a:lumMod val="50000"/>
                <a:lumOff val="50000"/>
              </a:schemeClr>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îšľïdè"/>
          <p:cNvGrpSpPr/>
          <p:nvPr/>
        </p:nvGrpSpPr>
        <p:grpSpPr>
          <a:xfrm>
            <a:off x="5912923" y="2184769"/>
            <a:ext cx="233852" cy="505120"/>
            <a:chOff x="6276918" y="4540915"/>
            <a:chExt cx="451741" cy="975761"/>
          </a:xfrm>
          <a:solidFill>
            <a:schemeClr val="tx1">
              <a:lumMod val="50000"/>
              <a:lumOff val="50000"/>
            </a:schemeClr>
          </a:solidFill>
        </p:grpSpPr>
        <p:sp>
          <p:nvSpPr>
            <p:cNvPr id="42" name="ïṣlíďé"/>
            <p:cNvSpPr/>
            <p:nvPr/>
          </p:nvSpPr>
          <p:spPr bwMode="auto">
            <a:xfrm>
              <a:off x="6468734" y="4540915"/>
              <a:ext cx="140387" cy="151507"/>
            </a:xfrm>
            <a:custGeom>
              <a:avLst/>
              <a:gdLst>
                <a:gd name="T0" fmla="*/ 0 w 43"/>
                <a:gd name="T1" fmla="*/ 23 h 46"/>
                <a:gd name="T2" fmla="*/ 21 w 43"/>
                <a:gd name="T3" fmla="*/ 46 h 46"/>
                <a:gd name="T4" fmla="*/ 43 w 43"/>
                <a:gd name="T5" fmla="*/ 23 h 46"/>
                <a:gd name="T6" fmla="*/ 22 w 43"/>
                <a:gd name="T7" fmla="*/ 0 h 46"/>
                <a:gd name="T8" fmla="*/ 0 w 43"/>
                <a:gd name="T9" fmla="*/ 23 h 46"/>
              </a:gdLst>
              <a:ahLst/>
              <a:cxnLst>
                <a:cxn ang="0">
                  <a:pos x="T0" y="T1"/>
                </a:cxn>
                <a:cxn ang="0">
                  <a:pos x="T2" y="T3"/>
                </a:cxn>
                <a:cxn ang="0">
                  <a:pos x="T4" y="T5"/>
                </a:cxn>
                <a:cxn ang="0">
                  <a:pos x="T6" y="T7"/>
                </a:cxn>
                <a:cxn ang="0">
                  <a:pos x="T8" y="T9"/>
                </a:cxn>
              </a:cxnLst>
              <a:rect l="0" t="0" r="r" b="b"/>
              <a:pathLst>
                <a:path w="43" h="46">
                  <a:moveTo>
                    <a:pt x="0" y="23"/>
                  </a:moveTo>
                  <a:cubicBezTo>
                    <a:pt x="0" y="35"/>
                    <a:pt x="10" y="46"/>
                    <a:pt x="21" y="46"/>
                  </a:cubicBezTo>
                  <a:cubicBezTo>
                    <a:pt x="33" y="46"/>
                    <a:pt x="43" y="36"/>
                    <a:pt x="43" y="23"/>
                  </a:cubicBezTo>
                  <a:cubicBezTo>
                    <a:pt x="43" y="10"/>
                    <a:pt x="33" y="0"/>
                    <a:pt x="22" y="0"/>
                  </a:cubicBezTo>
                  <a:cubicBezTo>
                    <a:pt x="10" y="0"/>
                    <a:pt x="0" y="10"/>
                    <a:pt x="0" y="23"/>
                  </a:cubicBezTo>
                  <a:close/>
                </a:path>
              </a:pathLst>
            </a:custGeom>
            <a:grp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iSḻíḓè"/>
            <p:cNvSpPr/>
            <p:nvPr/>
          </p:nvSpPr>
          <p:spPr bwMode="auto">
            <a:xfrm>
              <a:off x="6276918" y="4704931"/>
              <a:ext cx="442011" cy="654678"/>
            </a:xfrm>
            <a:custGeom>
              <a:avLst/>
              <a:gdLst>
                <a:gd name="T0" fmla="*/ 1 w 134"/>
                <a:gd name="T1" fmla="*/ 84 h 199"/>
                <a:gd name="T2" fmla="*/ 10 w 134"/>
                <a:gd name="T3" fmla="*/ 36 h 199"/>
                <a:gd name="T4" fmla="*/ 15 w 134"/>
                <a:gd name="T5" fmla="*/ 29 h 199"/>
                <a:gd name="T6" fmla="*/ 61 w 134"/>
                <a:gd name="T7" fmla="*/ 2 h 199"/>
                <a:gd name="T8" fmla="*/ 62 w 134"/>
                <a:gd name="T9" fmla="*/ 2 h 199"/>
                <a:gd name="T10" fmla="*/ 62 w 134"/>
                <a:gd name="T11" fmla="*/ 1 h 199"/>
                <a:gd name="T12" fmla="*/ 63 w 134"/>
                <a:gd name="T13" fmla="*/ 1 h 199"/>
                <a:gd name="T14" fmla="*/ 63 w 134"/>
                <a:gd name="T15" fmla="*/ 1 h 199"/>
                <a:gd name="T16" fmla="*/ 64 w 134"/>
                <a:gd name="T17" fmla="*/ 1 h 199"/>
                <a:gd name="T18" fmla="*/ 64 w 134"/>
                <a:gd name="T19" fmla="*/ 1 h 199"/>
                <a:gd name="T20" fmla="*/ 65 w 134"/>
                <a:gd name="T21" fmla="*/ 1 h 199"/>
                <a:gd name="T22" fmla="*/ 65 w 134"/>
                <a:gd name="T23" fmla="*/ 0 h 199"/>
                <a:gd name="T24" fmla="*/ 66 w 134"/>
                <a:gd name="T25" fmla="*/ 0 h 199"/>
                <a:gd name="T26" fmla="*/ 66 w 134"/>
                <a:gd name="T27" fmla="*/ 0 h 199"/>
                <a:gd name="T28" fmla="*/ 67 w 134"/>
                <a:gd name="T29" fmla="*/ 0 h 199"/>
                <a:gd name="T30" fmla="*/ 67 w 134"/>
                <a:gd name="T31" fmla="*/ 0 h 199"/>
                <a:gd name="T32" fmla="*/ 68 w 134"/>
                <a:gd name="T33" fmla="*/ 0 h 199"/>
                <a:gd name="T34" fmla="*/ 68 w 134"/>
                <a:gd name="T35" fmla="*/ 0 h 199"/>
                <a:gd name="T36" fmla="*/ 69 w 134"/>
                <a:gd name="T37" fmla="*/ 0 h 199"/>
                <a:gd name="T38" fmla="*/ 69 w 134"/>
                <a:gd name="T39" fmla="*/ 1 h 199"/>
                <a:gd name="T40" fmla="*/ 70 w 134"/>
                <a:gd name="T41" fmla="*/ 1 h 199"/>
                <a:gd name="T42" fmla="*/ 70 w 134"/>
                <a:gd name="T43" fmla="*/ 1 h 199"/>
                <a:gd name="T44" fmla="*/ 92 w 134"/>
                <a:gd name="T45" fmla="*/ 9 h 199"/>
                <a:gd name="T46" fmla="*/ 99 w 134"/>
                <a:gd name="T47" fmla="*/ 21 h 199"/>
                <a:gd name="T48" fmla="*/ 92 w 134"/>
                <a:gd name="T49" fmla="*/ 89 h 199"/>
                <a:gd name="T50" fmla="*/ 92 w 134"/>
                <a:gd name="T51" fmla="*/ 90 h 199"/>
                <a:gd name="T52" fmla="*/ 129 w 134"/>
                <a:gd name="T53" fmla="*/ 113 h 199"/>
                <a:gd name="T54" fmla="*/ 134 w 134"/>
                <a:gd name="T55" fmla="*/ 123 h 199"/>
                <a:gd name="T56" fmla="*/ 127 w 134"/>
                <a:gd name="T57" fmla="*/ 188 h 199"/>
                <a:gd name="T58" fmla="*/ 116 w 134"/>
                <a:gd name="T59" fmla="*/ 199 h 199"/>
                <a:gd name="T60" fmla="*/ 105 w 134"/>
                <a:gd name="T61" fmla="*/ 187 h 199"/>
                <a:gd name="T62" fmla="*/ 112 w 134"/>
                <a:gd name="T63" fmla="*/ 130 h 199"/>
                <a:gd name="T64" fmla="*/ 56 w 134"/>
                <a:gd name="T65" fmla="*/ 96 h 199"/>
                <a:gd name="T66" fmla="*/ 55 w 134"/>
                <a:gd name="T67" fmla="*/ 95 h 199"/>
                <a:gd name="T68" fmla="*/ 55 w 134"/>
                <a:gd name="T69" fmla="*/ 95 h 199"/>
                <a:gd name="T70" fmla="*/ 54 w 134"/>
                <a:gd name="T71" fmla="*/ 95 h 199"/>
                <a:gd name="T72" fmla="*/ 54 w 134"/>
                <a:gd name="T73" fmla="*/ 95 h 199"/>
                <a:gd name="T74" fmla="*/ 53 w 134"/>
                <a:gd name="T75" fmla="*/ 94 h 199"/>
                <a:gd name="T76" fmla="*/ 53 w 134"/>
                <a:gd name="T77" fmla="*/ 94 h 199"/>
                <a:gd name="T78" fmla="*/ 52 w 134"/>
                <a:gd name="T79" fmla="*/ 93 h 199"/>
                <a:gd name="T80" fmla="*/ 52 w 134"/>
                <a:gd name="T81" fmla="*/ 93 h 199"/>
                <a:gd name="T82" fmla="*/ 52 w 134"/>
                <a:gd name="T83" fmla="*/ 93 h 199"/>
                <a:gd name="T84" fmla="*/ 51 w 134"/>
                <a:gd name="T85" fmla="*/ 90 h 199"/>
                <a:gd name="T86" fmla="*/ 51 w 134"/>
                <a:gd name="T87" fmla="*/ 90 h 199"/>
                <a:gd name="T88" fmla="*/ 50 w 134"/>
                <a:gd name="T89" fmla="*/ 89 h 199"/>
                <a:gd name="T90" fmla="*/ 50 w 134"/>
                <a:gd name="T91" fmla="*/ 89 h 199"/>
                <a:gd name="T92" fmla="*/ 50 w 134"/>
                <a:gd name="T93" fmla="*/ 88 h 199"/>
                <a:gd name="T94" fmla="*/ 50 w 134"/>
                <a:gd name="T95" fmla="*/ 87 h 199"/>
                <a:gd name="T96" fmla="*/ 50 w 134"/>
                <a:gd name="T97" fmla="*/ 87 h 199"/>
                <a:gd name="T98" fmla="*/ 50 w 134"/>
                <a:gd name="T99" fmla="*/ 86 h 199"/>
                <a:gd name="T100" fmla="*/ 50 w 134"/>
                <a:gd name="T101" fmla="*/ 85 h 199"/>
                <a:gd name="T102" fmla="*/ 50 w 134"/>
                <a:gd name="T103" fmla="*/ 85 h 199"/>
                <a:gd name="T104" fmla="*/ 50 w 134"/>
                <a:gd name="T105" fmla="*/ 84 h 199"/>
                <a:gd name="T106" fmla="*/ 50 w 134"/>
                <a:gd name="T107" fmla="*/ 84 h 199"/>
                <a:gd name="T108" fmla="*/ 56 w 134"/>
                <a:gd name="T109" fmla="*/ 33 h 199"/>
                <a:gd name="T110" fmla="*/ 31 w 134"/>
                <a:gd name="T111" fmla="*/ 46 h 199"/>
                <a:gd name="T112" fmla="*/ 23 w 134"/>
                <a:gd name="T113" fmla="*/ 89 h 199"/>
                <a:gd name="T114" fmla="*/ 10 w 134"/>
                <a:gd name="T115" fmla="*/ 98 h 199"/>
                <a:gd name="T116" fmla="*/ 1 w 134"/>
                <a:gd name="T117" fmla="*/ 8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99">
                  <a:moveTo>
                    <a:pt x="1" y="84"/>
                  </a:moveTo>
                  <a:cubicBezTo>
                    <a:pt x="10" y="36"/>
                    <a:pt x="10" y="36"/>
                    <a:pt x="10" y="36"/>
                  </a:cubicBezTo>
                  <a:cubicBezTo>
                    <a:pt x="11" y="33"/>
                    <a:pt x="13" y="30"/>
                    <a:pt x="15" y="29"/>
                  </a:cubicBezTo>
                  <a:cubicBezTo>
                    <a:pt x="61" y="2"/>
                    <a:pt x="61" y="2"/>
                    <a:pt x="61" y="2"/>
                  </a:cubicBezTo>
                  <a:cubicBezTo>
                    <a:pt x="61" y="2"/>
                    <a:pt x="62" y="2"/>
                    <a:pt x="62" y="2"/>
                  </a:cubicBezTo>
                  <a:cubicBezTo>
                    <a:pt x="62" y="2"/>
                    <a:pt x="62" y="2"/>
                    <a:pt x="62" y="1"/>
                  </a:cubicBezTo>
                  <a:cubicBezTo>
                    <a:pt x="62" y="1"/>
                    <a:pt x="63" y="1"/>
                    <a:pt x="63" y="1"/>
                  </a:cubicBezTo>
                  <a:cubicBezTo>
                    <a:pt x="63" y="1"/>
                    <a:pt x="63" y="1"/>
                    <a:pt x="63" y="1"/>
                  </a:cubicBezTo>
                  <a:cubicBezTo>
                    <a:pt x="63" y="1"/>
                    <a:pt x="64" y="1"/>
                    <a:pt x="64" y="1"/>
                  </a:cubicBezTo>
                  <a:cubicBezTo>
                    <a:pt x="64" y="1"/>
                    <a:pt x="64" y="1"/>
                    <a:pt x="64" y="1"/>
                  </a:cubicBezTo>
                  <a:cubicBezTo>
                    <a:pt x="64" y="1"/>
                    <a:pt x="65" y="1"/>
                    <a:pt x="65" y="1"/>
                  </a:cubicBezTo>
                  <a:cubicBezTo>
                    <a:pt x="65" y="0"/>
                    <a:pt x="65" y="0"/>
                    <a:pt x="65" y="0"/>
                  </a:cubicBezTo>
                  <a:cubicBezTo>
                    <a:pt x="65" y="0"/>
                    <a:pt x="66" y="0"/>
                    <a:pt x="66" y="0"/>
                  </a:cubicBezTo>
                  <a:cubicBezTo>
                    <a:pt x="66" y="0"/>
                    <a:pt x="66" y="0"/>
                    <a:pt x="66" y="0"/>
                  </a:cubicBezTo>
                  <a:cubicBezTo>
                    <a:pt x="66" y="0"/>
                    <a:pt x="67" y="0"/>
                    <a:pt x="67" y="0"/>
                  </a:cubicBezTo>
                  <a:cubicBezTo>
                    <a:pt x="67" y="0"/>
                    <a:pt x="67" y="0"/>
                    <a:pt x="67" y="0"/>
                  </a:cubicBezTo>
                  <a:cubicBezTo>
                    <a:pt x="67" y="0"/>
                    <a:pt x="68" y="0"/>
                    <a:pt x="68" y="0"/>
                  </a:cubicBezTo>
                  <a:cubicBezTo>
                    <a:pt x="68" y="0"/>
                    <a:pt x="68" y="0"/>
                    <a:pt x="68" y="0"/>
                  </a:cubicBezTo>
                  <a:cubicBezTo>
                    <a:pt x="69" y="0"/>
                    <a:pt x="69" y="0"/>
                    <a:pt x="69" y="0"/>
                  </a:cubicBezTo>
                  <a:cubicBezTo>
                    <a:pt x="69" y="1"/>
                    <a:pt x="69" y="1"/>
                    <a:pt x="69" y="1"/>
                  </a:cubicBezTo>
                  <a:cubicBezTo>
                    <a:pt x="70" y="1"/>
                    <a:pt x="70" y="1"/>
                    <a:pt x="70" y="1"/>
                  </a:cubicBezTo>
                  <a:cubicBezTo>
                    <a:pt x="70" y="1"/>
                    <a:pt x="70" y="1"/>
                    <a:pt x="70" y="1"/>
                  </a:cubicBezTo>
                  <a:cubicBezTo>
                    <a:pt x="92" y="9"/>
                    <a:pt x="92" y="9"/>
                    <a:pt x="92" y="9"/>
                  </a:cubicBezTo>
                  <a:cubicBezTo>
                    <a:pt x="97" y="10"/>
                    <a:pt x="100" y="16"/>
                    <a:pt x="99" y="21"/>
                  </a:cubicBezTo>
                  <a:cubicBezTo>
                    <a:pt x="92" y="89"/>
                    <a:pt x="92" y="89"/>
                    <a:pt x="92" y="89"/>
                  </a:cubicBezTo>
                  <a:cubicBezTo>
                    <a:pt x="92" y="89"/>
                    <a:pt x="92" y="90"/>
                    <a:pt x="92" y="90"/>
                  </a:cubicBezTo>
                  <a:cubicBezTo>
                    <a:pt x="129" y="113"/>
                    <a:pt x="129" y="113"/>
                    <a:pt x="129" y="113"/>
                  </a:cubicBezTo>
                  <a:cubicBezTo>
                    <a:pt x="132" y="115"/>
                    <a:pt x="134" y="119"/>
                    <a:pt x="134" y="123"/>
                  </a:cubicBezTo>
                  <a:cubicBezTo>
                    <a:pt x="127" y="188"/>
                    <a:pt x="127" y="188"/>
                    <a:pt x="127" y="188"/>
                  </a:cubicBezTo>
                  <a:cubicBezTo>
                    <a:pt x="127" y="194"/>
                    <a:pt x="122" y="199"/>
                    <a:pt x="116" y="199"/>
                  </a:cubicBezTo>
                  <a:cubicBezTo>
                    <a:pt x="110" y="199"/>
                    <a:pt x="105" y="194"/>
                    <a:pt x="105" y="187"/>
                  </a:cubicBezTo>
                  <a:cubicBezTo>
                    <a:pt x="112" y="130"/>
                    <a:pt x="112" y="130"/>
                    <a:pt x="112" y="130"/>
                  </a:cubicBezTo>
                  <a:cubicBezTo>
                    <a:pt x="56" y="96"/>
                    <a:pt x="56" y="96"/>
                    <a:pt x="56" y="96"/>
                  </a:cubicBezTo>
                  <a:cubicBezTo>
                    <a:pt x="55" y="96"/>
                    <a:pt x="55" y="95"/>
                    <a:pt x="55" y="95"/>
                  </a:cubicBezTo>
                  <a:cubicBezTo>
                    <a:pt x="55" y="95"/>
                    <a:pt x="55" y="95"/>
                    <a:pt x="55" y="95"/>
                  </a:cubicBezTo>
                  <a:cubicBezTo>
                    <a:pt x="54" y="95"/>
                    <a:pt x="54" y="95"/>
                    <a:pt x="54" y="95"/>
                  </a:cubicBezTo>
                  <a:cubicBezTo>
                    <a:pt x="54" y="95"/>
                    <a:pt x="54" y="95"/>
                    <a:pt x="54" y="95"/>
                  </a:cubicBezTo>
                  <a:cubicBezTo>
                    <a:pt x="54" y="94"/>
                    <a:pt x="53" y="94"/>
                    <a:pt x="53" y="94"/>
                  </a:cubicBezTo>
                  <a:cubicBezTo>
                    <a:pt x="53" y="94"/>
                    <a:pt x="53" y="94"/>
                    <a:pt x="53" y="94"/>
                  </a:cubicBezTo>
                  <a:cubicBezTo>
                    <a:pt x="53" y="93"/>
                    <a:pt x="53" y="93"/>
                    <a:pt x="52" y="93"/>
                  </a:cubicBezTo>
                  <a:cubicBezTo>
                    <a:pt x="52" y="93"/>
                    <a:pt x="52" y="93"/>
                    <a:pt x="52" y="93"/>
                  </a:cubicBezTo>
                  <a:cubicBezTo>
                    <a:pt x="52" y="93"/>
                    <a:pt x="52" y="93"/>
                    <a:pt x="52" y="93"/>
                  </a:cubicBezTo>
                  <a:cubicBezTo>
                    <a:pt x="52" y="92"/>
                    <a:pt x="51" y="91"/>
                    <a:pt x="51" y="90"/>
                  </a:cubicBezTo>
                  <a:cubicBezTo>
                    <a:pt x="51" y="90"/>
                    <a:pt x="51" y="90"/>
                    <a:pt x="51" y="90"/>
                  </a:cubicBezTo>
                  <a:cubicBezTo>
                    <a:pt x="51" y="89"/>
                    <a:pt x="50" y="89"/>
                    <a:pt x="50" y="89"/>
                  </a:cubicBezTo>
                  <a:cubicBezTo>
                    <a:pt x="50" y="89"/>
                    <a:pt x="50" y="89"/>
                    <a:pt x="50" y="89"/>
                  </a:cubicBezTo>
                  <a:cubicBezTo>
                    <a:pt x="50" y="88"/>
                    <a:pt x="50" y="88"/>
                    <a:pt x="50" y="88"/>
                  </a:cubicBezTo>
                  <a:cubicBezTo>
                    <a:pt x="50" y="88"/>
                    <a:pt x="50" y="88"/>
                    <a:pt x="50" y="87"/>
                  </a:cubicBezTo>
                  <a:cubicBezTo>
                    <a:pt x="50" y="87"/>
                    <a:pt x="50" y="87"/>
                    <a:pt x="50" y="87"/>
                  </a:cubicBezTo>
                  <a:cubicBezTo>
                    <a:pt x="50" y="86"/>
                    <a:pt x="50" y="86"/>
                    <a:pt x="50" y="86"/>
                  </a:cubicBezTo>
                  <a:cubicBezTo>
                    <a:pt x="50" y="86"/>
                    <a:pt x="50" y="86"/>
                    <a:pt x="50" y="85"/>
                  </a:cubicBezTo>
                  <a:cubicBezTo>
                    <a:pt x="50" y="85"/>
                    <a:pt x="50" y="85"/>
                    <a:pt x="50" y="85"/>
                  </a:cubicBezTo>
                  <a:cubicBezTo>
                    <a:pt x="50" y="85"/>
                    <a:pt x="50" y="85"/>
                    <a:pt x="50" y="84"/>
                  </a:cubicBezTo>
                  <a:cubicBezTo>
                    <a:pt x="50" y="84"/>
                    <a:pt x="50" y="84"/>
                    <a:pt x="50" y="84"/>
                  </a:cubicBezTo>
                  <a:cubicBezTo>
                    <a:pt x="56" y="33"/>
                    <a:pt x="56" y="33"/>
                    <a:pt x="56" y="33"/>
                  </a:cubicBezTo>
                  <a:cubicBezTo>
                    <a:pt x="31" y="46"/>
                    <a:pt x="31" y="46"/>
                    <a:pt x="31" y="46"/>
                  </a:cubicBezTo>
                  <a:cubicBezTo>
                    <a:pt x="23" y="89"/>
                    <a:pt x="23" y="89"/>
                    <a:pt x="23" y="89"/>
                  </a:cubicBezTo>
                  <a:cubicBezTo>
                    <a:pt x="21" y="95"/>
                    <a:pt x="15" y="99"/>
                    <a:pt x="10" y="98"/>
                  </a:cubicBezTo>
                  <a:cubicBezTo>
                    <a:pt x="4" y="96"/>
                    <a:pt x="0" y="90"/>
                    <a:pt x="1" y="84"/>
                  </a:cubicBezTo>
                  <a:close/>
                </a:path>
              </a:pathLst>
            </a:custGeom>
            <a:grpFill/>
            <a:ln w="15875" cap="flat">
              <a:noFill/>
              <a:prstDash val="solid"/>
              <a:miter lim="800000"/>
            </a:ln>
          </p:spPr>
          <p:txBody>
            <a:bodyPr vert="horz" wrap="square" lIns="91440" tIns="45720" rIns="91440" bIns="45720" numCol="1" anchor="t" anchorCtr="0" compatLnSpc="1">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4" name="ïṧľiḋe"/>
            <p:cNvSpPr/>
            <p:nvPr/>
          </p:nvSpPr>
          <p:spPr bwMode="auto">
            <a:xfrm>
              <a:off x="6389505" y="5039915"/>
              <a:ext cx="132047" cy="476761"/>
            </a:xfrm>
            <a:custGeom>
              <a:avLst/>
              <a:gdLst>
                <a:gd name="T0" fmla="*/ 1 w 40"/>
                <a:gd name="T1" fmla="*/ 131 h 145"/>
                <a:gd name="T2" fmla="*/ 19 w 40"/>
                <a:gd name="T3" fmla="*/ 1 h 145"/>
                <a:gd name="T4" fmla="*/ 20 w 40"/>
                <a:gd name="T5" fmla="*/ 0 h 145"/>
                <a:gd name="T6" fmla="*/ 40 w 40"/>
                <a:gd name="T7" fmla="*/ 12 h 145"/>
                <a:gd name="T8" fmla="*/ 23 w 40"/>
                <a:gd name="T9" fmla="*/ 135 h 145"/>
                <a:gd name="T10" fmla="*/ 10 w 40"/>
                <a:gd name="T11" fmla="*/ 144 h 145"/>
                <a:gd name="T12" fmla="*/ 1 w 40"/>
                <a:gd name="T13" fmla="*/ 131 h 145"/>
              </a:gdLst>
              <a:ahLst/>
              <a:cxnLst>
                <a:cxn ang="0">
                  <a:pos x="T0" y="T1"/>
                </a:cxn>
                <a:cxn ang="0">
                  <a:pos x="T2" y="T3"/>
                </a:cxn>
                <a:cxn ang="0">
                  <a:pos x="T4" y="T5"/>
                </a:cxn>
                <a:cxn ang="0">
                  <a:pos x="T6" y="T7"/>
                </a:cxn>
                <a:cxn ang="0">
                  <a:pos x="T8" y="T9"/>
                </a:cxn>
                <a:cxn ang="0">
                  <a:pos x="T10" y="T11"/>
                </a:cxn>
                <a:cxn ang="0">
                  <a:pos x="T12" y="T13"/>
                </a:cxn>
              </a:cxnLst>
              <a:rect l="0" t="0" r="r" b="b"/>
              <a:pathLst>
                <a:path w="40" h="145">
                  <a:moveTo>
                    <a:pt x="1" y="131"/>
                  </a:moveTo>
                  <a:cubicBezTo>
                    <a:pt x="19" y="1"/>
                    <a:pt x="19" y="1"/>
                    <a:pt x="19" y="1"/>
                  </a:cubicBezTo>
                  <a:cubicBezTo>
                    <a:pt x="19" y="0"/>
                    <a:pt x="20" y="0"/>
                    <a:pt x="20" y="0"/>
                  </a:cubicBezTo>
                  <a:cubicBezTo>
                    <a:pt x="40" y="12"/>
                    <a:pt x="40" y="12"/>
                    <a:pt x="40" y="12"/>
                  </a:cubicBezTo>
                  <a:cubicBezTo>
                    <a:pt x="23" y="135"/>
                    <a:pt x="23" y="135"/>
                    <a:pt x="23" y="135"/>
                  </a:cubicBezTo>
                  <a:cubicBezTo>
                    <a:pt x="22" y="141"/>
                    <a:pt x="16" y="145"/>
                    <a:pt x="10" y="144"/>
                  </a:cubicBezTo>
                  <a:cubicBezTo>
                    <a:pt x="4" y="143"/>
                    <a:pt x="0" y="137"/>
                    <a:pt x="1" y="131"/>
                  </a:cubicBezTo>
                  <a:close/>
                </a:path>
              </a:pathLst>
            </a:custGeom>
            <a:grpFill/>
            <a:ln w="15875" cap="flat">
              <a:noFill/>
              <a:prstDash val="solid"/>
              <a:miter lim="800000"/>
            </a:ln>
          </p:spPr>
          <p:txBody>
            <a:bodyPr vert="horz" wrap="square" lIns="91440" tIns="45720" rIns="91440" bIns="45720" numCol="1" anchor="t" anchorCtr="0" compatLnSpc="1">
              <a:normAutofit fontScale="5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5" name="ïṧḻïḋé"/>
            <p:cNvSpPr/>
            <p:nvPr/>
          </p:nvSpPr>
          <p:spPr bwMode="auto">
            <a:xfrm>
              <a:off x="6603561" y="4849489"/>
              <a:ext cx="125098" cy="141777"/>
            </a:xfrm>
            <a:custGeom>
              <a:avLst/>
              <a:gdLst>
                <a:gd name="T0" fmla="*/ 3 w 38"/>
                <a:gd name="T1" fmla="*/ 0 h 43"/>
                <a:gd name="T2" fmla="*/ 32 w 38"/>
                <a:gd name="T3" fmla="*/ 20 h 43"/>
                <a:gd name="T4" fmla="*/ 35 w 38"/>
                <a:gd name="T5" fmla="*/ 36 h 43"/>
                <a:gd name="T6" fmla="*/ 20 w 38"/>
                <a:gd name="T7" fmla="*/ 39 h 43"/>
                <a:gd name="T8" fmla="*/ 0 w 38"/>
                <a:gd name="T9" fmla="*/ 25 h 43"/>
                <a:gd name="T10" fmla="*/ 3 w 38"/>
                <a:gd name="T11" fmla="*/ 0 h 43"/>
              </a:gdLst>
              <a:ahLst/>
              <a:cxnLst>
                <a:cxn ang="0">
                  <a:pos x="T0" y="T1"/>
                </a:cxn>
                <a:cxn ang="0">
                  <a:pos x="T2" y="T3"/>
                </a:cxn>
                <a:cxn ang="0">
                  <a:pos x="T4" y="T5"/>
                </a:cxn>
                <a:cxn ang="0">
                  <a:pos x="T6" y="T7"/>
                </a:cxn>
                <a:cxn ang="0">
                  <a:pos x="T8" y="T9"/>
                </a:cxn>
                <a:cxn ang="0">
                  <a:pos x="T10" y="T11"/>
                </a:cxn>
              </a:cxnLst>
              <a:rect l="0" t="0" r="r" b="b"/>
              <a:pathLst>
                <a:path w="38" h="43">
                  <a:moveTo>
                    <a:pt x="3" y="0"/>
                  </a:moveTo>
                  <a:cubicBezTo>
                    <a:pt x="32" y="20"/>
                    <a:pt x="32" y="20"/>
                    <a:pt x="32" y="20"/>
                  </a:cubicBezTo>
                  <a:cubicBezTo>
                    <a:pt x="37" y="23"/>
                    <a:pt x="38" y="30"/>
                    <a:pt x="35" y="36"/>
                  </a:cubicBezTo>
                  <a:cubicBezTo>
                    <a:pt x="32" y="41"/>
                    <a:pt x="25" y="43"/>
                    <a:pt x="20" y="39"/>
                  </a:cubicBezTo>
                  <a:cubicBezTo>
                    <a:pt x="0" y="25"/>
                    <a:pt x="0" y="25"/>
                    <a:pt x="0" y="25"/>
                  </a:cubicBezTo>
                  <a:lnTo>
                    <a:pt x="3" y="0"/>
                  </a:lnTo>
                  <a:close/>
                </a:path>
              </a:pathLst>
            </a:custGeom>
            <a:grp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0" name="iŝľíḓê"/>
          <p:cNvGrpSpPr/>
          <p:nvPr/>
        </p:nvGrpSpPr>
        <p:grpSpPr>
          <a:xfrm>
            <a:off x="9776646" y="1198252"/>
            <a:ext cx="305088" cy="505840"/>
            <a:chOff x="8467515" y="825516"/>
            <a:chExt cx="589349" cy="977152"/>
          </a:xfrm>
          <a:solidFill>
            <a:schemeClr val="tx1">
              <a:lumMod val="50000"/>
              <a:lumOff val="50000"/>
            </a:schemeClr>
          </a:solidFill>
        </p:grpSpPr>
        <p:sp>
          <p:nvSpPr>
            <p:cNvPr id="51" name="îSḻïḓe"/>
            <p:cNvSpPr/>
            <p:nvPr/>
          </p:nvSpPr>
          <p:spPr bwMode="auto">
            <a:xfrm>
              <a:off x="8691300" y="825516"/>
              <a:ext cx="144557" cy="154287"/>
            </a:xfrm>
            <a:prstGeom prst="ellipse">
              <a:avLst/>
            </a:prstGeom>
            <a:grp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ïş1ïďe"/>
            <p:cNvSpPr/>
            <p:nvPr/>
          </p:nvSpPr>
          <p:spPr bwMode="auto">
            <a:xfrm>
              <a:off x="8467515" y="1010383"/>
              <a:ext cx="589349" cy="792285"/>
            </a:xfrm>
            <a:custGeom>
              <a:avLst/>
              <a:gdLst>
                <a:gd name="T0" fmla="*/ 177 w 179"/>
                <a:gd name="T1" fmla="*/ 45 h 241"/>
                <a:gd name="T2" fmla="*/ 164 w 179"/>
                <a:gd name="T3" fmla="*/ 41 h 241"/>
                <a:gd name="T4" fmla="*/ 143 w 179"/>
                <a:gd name="T5" fmla="*/ 51 h 241"/>
                <a:gd name="T6" fmla="*/ 143 w 179"/>
                <a:gd name="T7" fmla="*/ 30 h 241"/>
                <a:gd name="T8" fmla="*/ 143 w 179"/>
                <a:gd name="T9" fmla="*/ 30 h 241"/>
                <a:gd name="T10" fmla="*/ 90 w 179"/>
                <a:gd name="T11" fmla="*/ 0 h 241"/>
                <a:gd name="T12" fmla="*/ 37 w 179"/>
                <a:gd name="T13" fmla="*/ 30 h 241"/>
                <a:gd name="T14" fmla="*/ 37 w 179"/>
                <a:gd name="T15" fmla="*/ 30 h 241"/>
                <a:gd name="T16" fmla="*/ 37 w 179"/>
                <a:gd name="T17" fmla="*/ 51 h 241"/>
                <a:gd name="T18" fmla="*/ 16 w 179"/>
                <a:gd name="T19" fmla="*/ 41 h 241"/>
                <a:gd name="T20" fmla="*/ 3 w 179"/>
                <a:gd name="T21" fmla="*/ 45 h 241"/>
                <a:gd name="T22" fmla="*/ 8 w 179"/>
                <a:gd name="T23" fmla="*/ 58 h 241"/>
                <a:gd name="T24" fmla="*/ 56 w 179"/>
                <a:gd name="T25" fmla="*/ 82 h 241"/>
                <a:gd name="T26" fmla="*/ 56 w 179"/>
                <a:gd name="T27" fmla="*/ 40 h 241"/>
                <a:gd name="T28" fmla="*/ 62 w 179"/>
                <a:gd name="T29" fmla="*/ 40 h 241"/>
                <a:gd name="T30" fmla="*/ 62 w 179"/>
                <a:gd name="T31" fmla="*/ 228 h 241"/>
                <a:gd name="T32" fmla="*/ 62 w 179"/>
                <a:gd name="T33" fmla="*/ 228 h 241"/>
                <a:gd name="T34" fmla="*/ 62 w 179"/>
                <a:gd name="T35" fmla="*/ 229 h 241"/>
                <a:gd name="T36" fmla="*/ 73 w 179"/>
                <a:gd name="T37" fmla="*/ 241 h 241"/>
                <a:gd name="T38" fmla="*/ 84 w 179"/>
                <a:gd name="T39" fmla="*/ 230 h 241"/>
                <a:gd name="T40" fmla="*/ 84 w 179"/>
                <a:gd name="T41" fmla="*/ 229 h 241"/>
                <a:gd name="T42" fmla="*/ 84 w 179"/>
                <a:gd name="T43" fmla="*/ 125 h 241"/>
                <a:gd name="T44" fmla="*/ 90 w 179"/>
                <a:gd name="T45" fmla="*/ 116 h 241"/>
                <a:gd name="T46" fmla="*/ 95 w 179"/>
                <a:gd name="T47" fmla="*/ 125 h 241"/>
                <a:gd name="T48" fmla="*/ 95 w 179"/>
                <a:gd name="T49" fmla="*/ 229 h 241"/>
                <a:gd name="T50" fmla="*/ 96 w 179"/>
                <a:gd name="T51" fmla="*/ 230 h 241"/>
                <a:gd name="T52" fmla="*/ 106 w 179"/>
                <a:gd name="T53" fmla="*/ 241 h 241"/>
                <a:gd name="T54" fmla="*/ 118 w 179"/>
                <a:gd name="T55" fmla="*/ 229 h 241"/>
                <a:gd name="T56" fmla="*/ 118 w 179"/>
                <a:gd name="T57" fmla="*/ 228 h 241"/>
                <a:gd name="T58" fmla="*/ 118 w 179"/>
                <a:gd name="T59" fmla="*/ 40 h 241"/>
                <a:gd name="T60" fmla="*/ 124 w 179"/>
                <a:gd name="T61" fmla="*/ 40 h 241"/>
                <a:gd name="T62" fmla="*/ 124 w 179"/>
                <a:gd name="T63" fmla="*/ 82 h 241"/>
                <a:gd name="T64" fmla="*/ 172 w 179"/>
                <a:gd name="T65" fmla="*/ 58 h 241"/>
                <a:gd name="T66" fmla="*/ 177 w 179"/>
                <a:gd name="T67" fmla="*/ 4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9" h="241">
                  <a:moveTo>
                    <a:pt x="177" y="45"/>
                  </a:moveTo>
                  <a:cubicBezTo>
                    <a:pt x="175" y="41"/>
                    <a:pt x="169" y="39"/>
                    <a:pt x="164" y="41"/>
                  </a:cubicBezTo>
                  <a:cubicBezTo>
                    <a:pt x="143" y="51"/>
                    <a:pt x="143" y="51"/>
                    <a:pt x="143" y="51"/>
                  </a:cubicBezTo>
                  <a:cubicBezTo>
                    <a:pt x="143" y="30"/>
                    <a:pt x="143" y="30"/>
                    <a:pt x="143" y="30"/>
                  </a:cubicBezTo>
                  <a:cubicBezTo>
                    <a:pt x="143" y="30"/>
                    <a:pt x="143" y="30"/>
                    <a:pt x="143" y="30"/>
                  </a:cubicBezTo>
                  <a:cubicBezTo>
                    <a:pt x="142" y="2"/>
                    <a:pt x="116" y="0"/>
                    <a:pt x="90" y="0"/>
                  </a:cubicBezTo>
                  <a:cubicBezTo>
                    <a:pt x="63" y="0"/>
                    <a:pt x="38" y="2"/>
                    <a:pt x="37" y="30"/>
                  </a:cubicBezTo>
                  <a:cubicBezTo>
                    <a:pt x="37" y="30"/>
                    <a:pt x="37" y="30"/>
                    <a:pt x="37" y="30"/>
                  </a:cubicBezTo>
                  <a:cubicBezTo>
                    <a:pt x="37" y="51"/>
                    <a:pt x="37" y="51"/>
                    <a:pt x="37" y="51"/>
                  </a:cubicBezTo>
                  <a:cubicBezTo>
                    <a:pt x="16" y="41"/>
                    <a:pt x="16" y="41"/>
                    <a:pt x="16" y="41"/>
                  </a:cubicBezTo>
                  <a:cubicBezTo>
                    <a:pt x="11" y="39"/>
                    <a:pt x="5" y="41"/>
                    <a:pt x="3" y="45"/>
                  </a:cubicBezTo>
                  <a:cubicBezTo>
                    <a:pt x="0" y="50"/>
                    <a:pt x="3" y="56"/>
                    <a:pt x="8" y="58"/>
                  </a:cubicBezTo>
                  <a:cubicBezTo>
                    <a:pt x="56" y="82"/>
                    <a:pt x="56" y="82"/>
                    <a:pt x="56" y="82"/>
                  </a:cubicBezTo>
                  <a:cubicBezTo>
                    <a:pt x="56" y="40"/>
                    <a:pt x="56" y="40"/>
                    <a:pt x="56" y="40"/>
                  </a:cubicBezTo>
                  <a:cubicBezTo>
                    <a:pt x="62" y="40"/>
                    <a:pt x="62" y="40"/>
                    <a:pt x="62" y="40"/>
                  </a:cubicBezTo>
                  <a:cubicBezTo>
                    <a:pt x="62" y="228"/>
                    <a:pt x="62" y="228"/>
                    <a:pt x="62" y="228"/>
                  </a:cubicBezTo>
                  <a:cubicBezTo>
                    <a:pt x="62" y="228"/>
                    <a:pt x="62" y="228"/>
                    <a:pt x="62" y="228"/>
                  </a:cubicBezTo>
                  <a:cubicBezTo>
                    <a:pt x="62" y="228"/>
                    <a:pt x="62" y="228"/>
                    <a:pt x="62" y="229"/>
                  </a:cubicBezTo>
                  <a:cubicBezTo>
                    <a:pt x="62" y="235"/>
                    <a:pt x="67" y="241"/>
                    <a:pt x="73" y="241"/>
                  </a:cubicBezTo>
                  <a:cubicBezTo>
                    <a:pt x="79" y="241"/>
                    <a:pt x="84" y="236"/>
                    <a:pt x="84" y="230"/>
                  </a:cubicBezTo>
                  <a:cubicBezTo>
                    <a:pt x="84" y="230"/>
                    <a:pt x="84" y="230"/>
                    <a:pt x="84" y="229"/>
                  </a:cubicBezTo>
                  <a:cubicBezTo>
                    <a:pt x="84" y="125"/>
                    <a:pt x="84" y="125"/>
                    <a:pt x="84" y="125"/>
                  </a:cubicBezTo>
                  <a:cubicBezTo>
                    <a:pt x="84" y="120"/>
                    <a:pt x="85" y="116"/>
                    <a:pt x="90" y="116"/>
                  </a:cubicBezTo>
                  <a:cubicBezTo>
                    <a:pt x="95" y="116"/>
                    <a:pt x="95" y="120"/>
                    <a:pt x="95" y="125"/>
                  </a:cubicBezTo>
                  <a:cubicBezTo>
                    <a:pt x="95" y="229"/>
                    <a:pt x="95" y="229"/>
                    <a:pt x="95" y="229"/>
                  </a:cubicBezTo>
                  <a:cubicBezTo>
                    <a:pt x="95" y="230"/>
                    <a:pt x="95" y="230"/>
                    <a:pt x="96" y="230"/>
                  </a:cubicBezTo>
                  <a:cubicBezTo>
                    <a:pt x="96" y="236"/>
                    <a:pt x="101" y="241"/>
                    <a:pt x="106" y="241"/>
                  </a:cubicBezTo>
                  <a:cubicBezTo>
                    <a:pt x="113" y="241"/>
                    <a:pt x="118" y="235"/>
                    <a:pt x="118" y="229"/>
                  </a:cubicBezTo>
                  <a:cubicBezTo>
                    <a:pt x="118" y="228"/>
                    <a:pt x="118" y="228"/>
                    <a:pt x="118" y="228"/>
                  </a:cubicBezTo>
                  <a:cubicBezTo>
                    <a:pt x="118" y="40"/>
                    <a:pt x="118" y="40"/>
                    <a:pt x="118" y="40"/>
                  </a:cubicBezTo>
                  <a:cubicBezTo>
                    <a:pt x="124" y="40"/>
                    <a:pt x="124" y="40"/>
                    <a:pt x="124" y="40"/>
                  </a:cubicBezTo>
                  <a:cubicBezTo>
                    <a:pt x="124" y="82"/>
                    <a:pt x="124" y="82"/>
                    <a:pt x="124" y="82"/>
                  </a:cubicBezTo>
                  <a:cubicBezTo>
                    <a:pt x="172" y="58"/>
                    <a:pt x="172" y="58"/>
                    <a:pt x="172" y="58"/>
                  </a:cubicBezTo>
                  <a:cubicBezTo>
                    <a:pt x="177" y="56"/>
                    <a:pt x="179" y="50"/>
                    <a:pt x="177" y="45"/>
                  </a:cubicBezTo>
                  <a:close/>
                </a:path>
              </a:pathLst>
            </a:custGeom>
            <a:grp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p:cNvGrpSpPr/>
          <p:nvPr/>
        </p:nvGrpSpPr>
        <p:grpSpPr>
          <a:xfrm>
            <a:off x="859766" y="3800688"/>
            <a:ext cx="2213634" cy="1720236"/>
            <a:chOff x="859766" y="3800688"/>
            <a:chExt cx="2213634" cy="1720236"/>
          </a:xfrm>
        </p:grpSpPr>
        <p:sp>
          <p:nvSpPr>
            <p:cNvPr id="4" name="文本框 3"/>
            <p:cNvSpPr txBox="1"/>
            <p:nvPr/>
          </p:nvSpPr>
          <p:spPr>
            <a:xfrm>
              <a:off x="1478413" y="3800688"/>
              <a:ext cx="910827" cy="707886"/>
            </a:xfrm>
            <a:prstGeom prst="rect">
              <a:avLst/>
            </a:prstGeom>
            <a:noFill/>
          </p:spPr>
          <p:txBody>
            <a:bodyPr wrap="none" rtlCol="0">
              <a:spAutoFit/>
            </a:bodyPr>
            <a:lstStyle/>
            <a:p>
              <a:r>
                <a:rPr kumimoji="1" lang="en-US" altLang="zh-CN" sz="40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1.0</a:t>
              </a:r>
              <a:endParaRPr kumimoji="1" lang="zh-CN" altLang="en-US" sz="40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6"/>
            <p:cNvSpPr txBox="1"/>
            <p:nvPr/>
          </p:nvSpPr>
          <p:spPr>
            <a:xfrm>
              <a:off x="859766" y="4710664"/>
              <a:ext cx="2213634" cy="810260"/>
            </a:xfrm>
            <a:prstGeom prst="rect">
              <a:avLst/>
            </a:prstGeom>
            <a:noFill/>
          </p:spPr>
          <p:txBody>
            <a:bodyPr wrap="square" rtlCol="0" anchor="ctr">
              <a:spAutoFit/>
            </a:bodyPr>
            <a:lstStyle/>
            <a:p>
              <a:pPr algn="ctr" defTabSz="1086485">
                <a:lnSpc>
                  <a:spcPct val="130000"/>
                </a:lnSpc>
                <a:defRPr/>
              </a:pP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accuarcy:0.505</a:t>
              </a:r>
            </a:p>
            <a:p>
              <a:pPr algn="ctr" defTabSz="1086485">
                <a:lnSpc>
                  <a:spcPct val="130000"/>
                </a:lnSpc>
                <a:defRPr/>
              </a:pP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recall:0.505</a:t>
              </a:r>
            </a:p>
            <a:p>
              <a:pPr algn="ctr" defTabSz="1086485">
                <a:lnSpc>
                  <a:spcPct val="130000"/>
                </a:lnSpc>
                <a:defRPr/>
              </a:pP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f1 score</a:t>
              </a:r>
              <a:r>
                <a:rPr lang="zh-CN" altLang="en-US"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0.424 </a:t>
              </a:r>
            </a:p>
          </p:txBody>
        </p:sp>
      </p:grpSp>
      <p:grpSp>
        <p:nvGrpSpPr>
          <p:cNvPr id="14" name="组合 13"/>
          <p:cNvGrpSpPr/>
          <p:nvPr/>
        </p:nvGrpSpPr>
        <p:grpSpPr>
          <a:xfrm>
            <a:off x="4974393" y="3019790"/>
            <a:ext cx="2213634" cy="1922839"/>
            <a:chOff x="4974393" y="3019790"/>
            <a:chExt cx="2213634" cy="1922839"/>
          </a:xfrm>
        </p:grpSpPr>
        <p:sp>
          <p:nvSpPr>
            <p:cNvPr id="8" name="文本框 7"/>
            <p:cNvSpPr txBox="1"/>
            <p:nvPr/>
          </p:nvSpPr>
          <p:spPr>
            <a:xfrm>
              <a:off x="5656146" y="3019790"/>
              <a:ext cx="910827" cy="707886"/>
            </a:xfrm>
            <a:prstGeom prst="rect">
              <a:avLst/>
            </a:prstGeom>
            <a:noFill/>
          </p:spPr>
          <p:txBody>
            <a:bodyPr wrap="none" rtlCol="0">
              <a:spAutoFit/>
            </a:bodyPr>
            <a:lstStyle/>
            <a:p>
              <a:r>
                <a:rPr kumimoji="1" lang="en-US" altLang="zh-CN" sz="40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2.0</a:t>
              </a:r>
              <a:endParaRPr kumimoji="1" lang="zh-CN" altLang="en-US" sz="40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33" name="文本框 32"/>
            <p:cNvSpPr txBox="1"/>
            <p:nvPr/>
          </p:nvSpPr>
          <p:spPr>
            <a:xfrm>
              <a:off x="4974393" y="3892339"/>
              <a:ext cx="2213634" cy="1050290"/>
            </a:xfrm>
            <a:prstGeom prst="rect">
              <a:avLst/>
            </a:prstGeom>
            <a:noFill/>
          </p:spPr>
          <p:txBody>
            <a:bodyPr wrap="square" rtlCol="0" anchor="ctr">
              <a:spAutoFit/>
            </a:bodyPr>
            <a:lstStyle/>
            <a:p>
              <a:pPr algn="ctr" defTabSz="1086485">
                <a:lnSpc>
                  <a:spcPct val="130000"/>
                </a:lnSpc>
                <a:defRPr/>
              </a:pP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accuarcy:0.545</a:t>
              </a:r>
            </a:p>
            <a:p>
              <a:pPr algn="ctr" defTabSz="1086485">
                <a:lnSpc>
                  <a:spcPct val="130000"/>
                </a:lnSpc>
                <a:defRPr/>
              </a:pP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recall:0.545</a:t>
              </a:r>
            </a:p>
            <a:p>
              <a:pPr algn="ctr" defTabSz="1086485">
                <a:lnSpc>
                  <a:spcPct val="130000"/>
                </a:lnSpc>
                <a:defRPr/>
              </a:pP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f1 score</a:t>
              </a:r>
              <a:r>
                <a:rPr lang="zh-CN" altLang="en-US"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0.504 </a:t>
              </a:r>
            </a:p>
            <a:p>
              <a:pPr algn="ctr" defTabSz="1086485">
                <a:lnSpc>
                  <a:spcPct val="130000"/>
                </a:lnSpc>
                <a:defRPr/>
              </a:pP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 </a:t>
              </a:r>
            </a:p>
          </p:txBody>
        </p:sp>
      </p:grpSp>
      <p:grpSp>
        <p:nvGrpSpPr>
          <p:cNvPr id="15" name="组合 14"/>
          <p:cNvGrpSpPr/>
          <p:nvPr/>
        </p:nvGrpSpPr>
        <p:grpSpPr>
          <a:xfrm>
            <a:off x="8785676" y="2017782"/>
            <a:ext cx="2213634" cy="2135191"/>
            <a:chOff x="8785676" y="2017782"/>
            <a:chExt cx="2213634" cy="2135191"/>
          </a:xfrm>
        </p:grpSpPr>
        <p:sp>
          <p:nvSpPr>
            <p:cNvPr id="9" name="文本框 8"/>
            <p:cNvSpPr txBox="1"/>
            <p:nvPr/>
          </p:nvSpPr>
          <p:spPr>
            <a:xfrm>
              <a:off x="9473777" y="2017782"/>
              <a:ext cx="910827" cy="707886"/>
            </a:xfrm>
            <a:prstGeom prst="rect">
              <a:avLst/>
            </a:prstGeom>
            <a:noFill/>
          </p:spPr>
          <p:txBody>
            <a:bodyPr wrap="none" rtlCol="0">
              <a:spAutoFit/>
            </a:bodyPr>
            <a:lstStyle/>
            <a:p>
              <a:r>
                <a:rPr kumimoji="1" lang="en-US" altLang="zh-CN" sz="40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3.0</a:t>
              </a:r>
              <a:endParaRPr kumimoji="1" lang="zh-CN" altLang="en-US" sz="40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36"/>
            <p:cNvSpPr txBox="1"/>
            <p:nvPr/>
          </p:nvSpPr>
          <p:spPr>
            <a:xfrm>
              <a:off x="8785676" y="3102683"/>
              <a:ext cx="2213634" cy="1050290"/>
            </a:xfrm>
            <a:prstGeom prst="rect">
              <a:avLst/>
            </a:prstGeom>
            <a:noFill/>
          </p:spPr>
          <p:txBody>
            <a:bodyPr wrap="square" rtlCol="0" anchor="ctr">
              <a:spAutoFit/>
            </a:bodyPr>
            <a:lstStyle/>
            <a:p>
              <a:pPr algn="ctr" defTabSz="1086485">
                <a:lnSpc>
                  <a:spcPct val="130000"/>
                </a:lnSpc>
                <a:defRPr/>
              </a:pP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accuarcy:0.652</a:t>
              </a:r>
            </a:p>
            <a:p>
              <a:pPr algn="ctr" defTabSz="1086485">
                <a:lnSpc>
                  <a:spcPct val="130000"/>
                </a:lnSpc>
                <a:defRPr/>
              </a:pP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recall:0.652</a:t>
              </a:r>
            </a:p>
            <a:p>
              <a:pPr algn="ctr" defTabSz="1086485">
                <a:lnSpc>
                  <a:spcPct val="130000"/>
                </a:lnSpc>
                <a:defRPr/>
              </a:pP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f1 score</a:t>
              </a:r>
              <a:r>
                <a:rPr lang="zh-CN" altLang="en-US"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0.644 </a:t>
              </a:r>
            </a:p>
            <a:p>
              <a:pPr algn="ctr" defTabSz="1086485">
                <a:lnSpc>
                  <a:spcPct val="130000"/>
                </a:lnSpc>
                <a:defRPr/>
              </a:pPr>
              <a:endParaRPr lang="en-US" altLang="zh-CN" sz="1200" spc="406"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7" name="平行四边形 46"/>
          <p:cNvSpPr/>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文本框 47"/>
          <p:cNvSpPr txBox="1"/>
          <p:nvPr/>
        </p:nvSpPr>
        <p:spPr>
          <a:xfrm>
            <a:off x="4095750" y="466830"/>
            <a:ext cx="4000500" cy="583565"/>
          </a:xfrm>
          <a:prstGeom prst="rect">
            <a:avLst/>
          </a:prstGeom>
          <a:noFill/>
        </p:spPr>
        <p:txBody>
          <a:bodyPr wrap="square" rtlCol="0">
            <a:spAutoFit/>
          </a:bodyPr>
          <a:lstStyle/>
          <a:p>
            <a:pPr algn="ctr"/>
            <a:r>
              <a:rPr lang="en-US" altLang="zh-CN" sz="3200" b="1" spc="406" dirty="0">
                <a:solidFill>
                  <a:schemeClr val="bg1"/>
                </a:solidFill>
                <a:latin typeface="Arial" panose="020B0604020202020204" pitchFamily="34" charset="0"/>
                <a:ea typeface="微软雅黑" panose="020B0503020204020204" pitchFamily="34" charset="-122"/>
                <a:sym typeface="Arial" panose="020B0604020202020204" pitchFamily="34" charset="0"/>
              </a:rPr>
              <a:t>SVM MODEL</a:t>
            </a:r>
          </a:p>
        </p:txBody>
      </p:sp>
      <p:sp>
        <p:nvSpPr>
          <p:cNvPr id="10" name="文本框 9"/>
          <p:cNvSpPr txBox="1"/>
          <p:nvPr/>
        </p:nvSpPr>
        <p:spPr>
          <a:xfrm>
            <a:off x="2111375" y="5635625"/>
            <a:ext cx="8150225" cy="922020"/>
          </a:xfrm>
          <a:prstGeom prst="rect">
            <a:avLst/>
          </a:prstGeom>
          <a:noFill/>
        </p:spPr>
        <p:txBody>
          <a:bodyPr wrap="square" rtlCol="0">
            <a:spAutoFit/>
          </a:bodyPr>
          <a:lstStyle/>
          <a:p>
            <a:r>
              <a:rPr lang="zh-CN" altLang="en-US">
                <a:solidFill>
                  <a:schemeClr val="bg1"/>
                </a:solidFill>
              </a:rPr>
              <a:t>After adjusting the model's parameters, changing the kernel function, and experimenting with various data preprocessing techniques, there has been a significant improvement in the accuracy of the model.</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par>
                          <p:cTn id="46" fill="hold">
                            <p:stCondLst>
                              <p:cond delay="5000"/>
                            </p:stCondLst>
                            <p:childTnLst>
                              <p:par>
                                <p:cTn id="47" presetID="2" presetClass="entr" presetSubtype="4"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0" grpId="0" bldLvl="0" animBg="1"/>
      <p:bldP spid="47" grpId="0" bldLvl="0" animBg="1"/>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66675" y="2118995"/>
            <a:ext cx="12324715" cy="3585210"/>
          </a:xfrm>
          <a:prstGeom prst="rect">
            <a:avLst/>
          </a:prstGeom>
          <a:gradFill>
            <a:gsLst>
              <a:gs pos="0">
                <a:srgbClr val="012D48"/>
              </a:gs>
              <a:gs pos="39000">
                <a:srgbClr val="012943"/>
              </a:gs>
              <a:gs pos="66000">
                <a:srgbClr val="01152D"/>
              </a:gs>
              <a:gs pos="100000">
                <a:srgbClr val="01061A"/>
              </a:gs>
            </a:gsLst>
            <a:lin ang="0" scaled="0"/>
          </a:gradFill>
          <a:ln>
            <a:noFill/>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27825" y="697462"/>
            <a:ext cx="3534410" cy="829945"/>
          </a:xfrm>
          <a:prstGeom prst="rect">
            <a:avLst/>
          </a:prstGeom>
        </p:spPr>
        <p:txBody>
          <a:bodyPr wrap="none">
            <a:spAutoFit/>
          </a:bodyPr>
          <a:lstStyle/>
          <a:p>
            <a:pPr>
              <a:defRPr/>
            </a:pPr>
            <a:r>
              <a:rPr lang="en-US" altLang="zh-CN" sz="4800">
                <a:solidFill>
                  <a:schemeClr val="bg1"/>
                </a:solidFill>
                <a:cs typeface="+mn-ea"/>
                <a:sym typeface="+mn-lt"/>
              </a:rPr>
              <a:t>CONTENTS</a:t>
            </a:r>
            <a:endParaRPr lang="zh-CN" altLang="en-US" sz="4800" dirty="0">
              <a:solidFill>
                <a:schemeClr val="bg1"/>
              </a:solidFill>
              <a:cs typeface="+mn-ea"/>
              <a:sym typeface="+mn-lt"/>
            </a:endParaRPr>
          </a:p>
        </p:txBody>
      </p:sp>
      <p:grpSp>
        <p:nvGrpSpPr>
          <p:cNvPr id="16" name="组合 15"/>
          <p:cNvGrpSpPr/>
          <p:nvPr/>
        </p:nvGrpSpPr>
        <p:grpSpPr>
          <a:xfrm>
            <a:off x="1031586" y="2872632"/>
            <a:ext cx="1651000" cy="2253372"/>
            <a:chOff x="1244660" y="2753705"/>
            <a:chExt cx="1651000" cy="2253372"/>
          </a:xfrm>
        </p:grpSpPr>
        <p:sp>
          <p:nvSpPr>
            <p:cNvPr id="17" name="文本框 16"/>
            <p:cNvSpPr txBox="1"/>
            <p:nvPr/>
          </p:nvSpPr>
          <p:spPr>
            <a:xfrm>
              <a:off x="1370450" y="3847737"/>
              <a:ext cx="1399422" cy="461665"/>
            </a:xfrm>
            <a:prstGeom prst="rect">
              <a:avLst/>
            </a:prstGeom>
            <a:noFill/>
          </p:spPr>
          <p:txBody>
            <a:bodyPr wrap="none" rtlCol="0">
              <a:spAutoFit/>
            </a:bodyPr>
            <a:lstStyle/>
            <a:p>
              <a:pPr lvl="0" algn="ctr">
                <a:defRPr/>
              </a:pPr>
              <a:r>
                <a:rPr lang="en-US" altLang="zh-CN" sz="2400">
                  <a:solidFill>
                    <a:schemeClr val="bg1"/>
                  </a:solidFill>
                  <a:cs typeface="+mn-ea"/>
                  <a:sym typeface="+mn-lt"/>
                </a:rPr>
                <a:t>PART 01</a:t>
              </a:r>
              <a:endParaRPr lang="zh-CN" altLang="en-US" sz="2400">
                <a:solidFill>
                  <a:schemeClr val="bg1"/>
                </a:solidFill>
                <a:cs typeface="+mn-ea"/>
                <a:sym typeface="+mn-lt"/>
              </a:endParaRPr>
            </a:p>
          </p:txBody>
        </p:sp>
        <p:sp>
          <p:nvSpPr>
            <p:cNvPr id="18" name="文本框 17"/>
            <p:cNvSpPr txBox="1"/>
            <p:nvPr/>
          </p:nvSpPr>
          <p:spPr>
            <a:xfrm>
              <a:off x="1244660" y="4423512"/>
              <a:ext cx="1651000" cy="5835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b="1" noProof="0">
                  <a:ln>
                    <a:noFill/>
                  </a:ln>
                  <a:solidFill>
                    <a:schemeClr val="bg1"/>
                  </a:solidFill>
                  <a:effectLst/>
                  <a:uLnTx/>
                  <a:uFillTx/>
                  <a:cs typeface="+mn-ea"/>
                  <a:sym typeface="+mn-lt"/>
                </a:rPr>
                <a:t>Dataset</a:t>
              </a:r>
              <a:endParaRPr kumimoji="0" lang="zh-CN" altLang="en-US" sz="3200" b="1" i="0" u="none" strike="noStrike" kern="1200" cap="none" spc="0" normalizeH="0" baseline="0" noProof="0">
                <a:ln>
                  <a:noFill/>
                </a:ln>
                <a:solidFill>
                  <a:schemeClr val="bg1"/>
                </a:solidFill>
                <a:effectLst/>
                <a:uLnTx/>
                <a:uFillTx/>
                <a:cs typeface="+mn-ea"/>
                <a:sym typeface="+mn-lt"/>
              </a:endParaRPr>
            </a:p>
          </p:txBody>
        </p:sp>
        <p:sp>
          <p:nvSpPr>
            <p:cNvPr id="19" name="Freeform 16"/>
            <p:cNvSpPr>
              <a:spLocks noEditPoints="1"/>
            </p:cNvSpPr>
            <p:nvPr/>
          </p:nvSpPr>
          <p:spPr bwMode="auto">
            <a:xfrm>
              <a:off x="1866399" y="2921661"/>
              <a:ext cx="408819" cy="404130"/>
            </a:xfrm>
            <a:custGeom>
              <a:avLst/>
              <a:gdLst>
                <a:gd name="T0" fmla="*/ 3189 w 3274"/>
                <a:gd name="T1" fmla="*/ 605 h 3241"/>
                <a:gd name="T2" fmla="*/ 1854 w 3274"/>
                <a:gd name="T3" fmla="*/ 34 h 3241"/>
                <a:gd name="T4" fmla="*/ 1414 w 3274"/>
                <a:gd name="T5" fmla="*/ 34 h 3241"/>
                <a:gd name="T6" fmla="*/ 79 w 3274"/>
                <a:gd name="T7" fmla="*/ 605 h 3241"/>
                <a:gd name="T8" fmla="*/ 1414 w 3274"/>
                <a:gd name="T9" fmla="*/ 1175 h 3241"/>
                <a:gd name="T10" fmla="*/ 1854 w 3274"/>
                <a:gd name="T11" fmla="*/ 1175 h 3241"/>
                <a:gd name="T12" fmla="*/ 1447 w 3274"/>
                <a:gd name="T13" fmla="*/ 1087 h 3241"/>
                <a:gd name="T14" fmla="*/ 175 w 3274"/>
                <a:gd name="T15" fmla="*/ 614 h 3241"/>
                <a:gd name="T16" fmla="*/ 228 w 3274"/>
                <a:gd name="T17" fmla="*/ 579 h 3241"/>
                <a:gd name="T18" fmla="*/ 1820 w 3274"/>
                <a:gd name="T19" fmla="*/ 124 h 3241"/>
                <a:gd name="T20" fmla="*/ 3093 w 3274"/>
                <a:gd name="T21" fmla="*/ 603 h 3241"/>
                <a:gd name="T22" fmla="*/ 1820 w 3274"/>
                <a:gd name="T23" fmla="*/ 1086 h 3241"/>
                <a:gd name="T24" fmla="*/ 1319 w 3274"/>
                <a:gd name="T25" fmla="*/ 1342 h 3241"/>
                <a:gd name="T26" fmla="*/ 167 w 3274"/>
                <a:gd name="T27" fmla="*/ 919 h 3241"/>
                <a:gd name="T28" fmla="*/ 0 w 3274"/>
                <a:gd name="T29" fmla="*/ 2479 h 3241"/>
                <a:gd name="T30" fmla="*/ 1276 w 3274"/>
                <a:gd name="T31" fmla="*/ 3225 h 3241"/>
                <a:gd name="T32" fmla="*/ 1541 w 3274"/>
                <a:gd name="T33" fmla="*/ 3039 h 3241"/>
                <a:gd name="T34" fmla="*/ 1319 w 3274"/>
                <a:gd name="T35" fmla="*/ 1342 h 3241"/>
                <a:gd name="T36" fmla="*/ 1359 w 3274"/>
                <a:gd name="T37" fmla="*/ 3145 h 3241"/>
                <a:gd name="T38" fmla="*/ 248 w 3274"/>
                <a:gd name="T39" fmla="*/ 2727 h 3241"/>
                <a:gd name="T40" fmla="*/ 96 w 3274"/>
                <a:gd name="T41" fmla="*/ 1120 h 3241"/>
                <a:gd name="T42" fmla="*/ 215 w 3274"/>
                <a:gd name="T43" fmla="*/ 1025 h 3241"/>
                <a:gd name="T44" fmla="*/ 1445 w 3274"/>
                <a:gd name="T45" fmla="*/ 1680 h 3241"/>
                <a:gd name="T46" fmla="*/ 3104 w 3274"/>
                <a:gd name="T47" fmla="*/ 919 h 3241"/>
                <a:gd name="T48" fmla="*/ 1954 w 3274"/>
                <a:gd name="T49" fmla="*/ 1342 h 3241"/>
                <a:gd name="T50" fmla="*/ 1734 w 3274"/>
                <a:gd name="T51" fmla="*/ 3039 h 3241"/>
                <a:gd name="T52" fmla="*/ 1995 w 3274"/>
                <a:gd name="T53" fmla="*/ 3225 h 3241"/>
                <a:gd name="T54" fmla="*/ 3274 w 3274"/>
                <a:gd name="T55" fmla="*/ 2479 h 3241"/>
                <a:gd name="T56" fmla="*/ 3104 w 3274"/>
                <a:gd name="T57" fmla="*/ 919 h 3241"/>
                <a:gd name="T58" fmla="*/ 3025 w 3274"/>
                <a:gd name="T59" fmla="*/ 2727 h 3241"/>
                <a:gd name="T60" fmla="*/ 1912 w 3274"/>
                <a:gd name="T61" fmla="*/ 3145 h 3241"/>
                <a:gd name="T62" fmla="*/ 1830 w 3274"/>
                <a:gd name="T63" fmla="*/ 1680 h 3241"/>
                <a:gd name="T64" fmla="*/ 3056 w 3274"/>
                <a:gd name="T65" fmla="*/ 1025 h 3241"/>
                <a:gd name="T66" fmla="*/ 3178 w 3274"/>
                <a:gd name="T67" fmla="*/ 1120 h 3241"/>
                <a:gd name="T68" fmla="*/ 3178 w 3274"/>
                <a:gd name="T69" fmla="*/ 2479 h 3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74" h="3241">
                  <a:moveTo>
                    <a:pt x="3073" y="725"/>
                  </a:moveTo>
                  <a:cubicBezTo>
                    <a:pt x="3174" y="688"/>
                    <a:pt x="3189" y="634"/>
                    <a:pt x="3189" y="605"/>
                  </a:cubicBezTo>
                  <a:cubicBezTo>
                    <a:pt x="3189" y="576"/>
                    <a:pt x="3174" y="521"/>
                    <a:pt x="3073" y="484"/>
                  </a:cubicBezTo>
                  <a:cubicBezTo>
                    <a:pt x="1854" y="34"/>
                    <a:pt x="1854" y="34"/>
                    <a:pt x="1854" y="34"/>
                  </a:cubicBezTo>
                  <a:cubicBezTo>
                    <a:pt x="1795" y="12"/>
                    <a:pt x="1716" y="0"/>
                    <a:pt x="1634" y="0"/>
                  </a:cubicBezTo>
                  <a:cubicBezTo>
                    <a:pt x="1551" y="0"/>
                    <a:pt x="1473" y="12"/>
                    <a:pt x="1414" y="34"/>
                  </a:cubicBezTo>
                  <a:cubicBezTo>
                    <a:pt x="194" y="484"/>
                    <a:pt x="194" y="484"/>
                    <a:pt x="194" y="484"/>
                  </a:cubicBezTo>
                  <a:cubicBezTo>
                    <a:pt x="94" y="521"/>
                    <a:pt x="79" y="576"/>
                    <a:pt x="79" y="605"/>
                  </a:cubicBezTo>
                  <a:cubicBezTo>
                    <a:pt x="79" y="634"/>
                    <a:pt x="94" y="688"/>
                    <a:pt x="194" y="725"/>
                  </a:cubicBezTo>
                  <a:cubicBezTo>
                    <a:pt x="1414" y="1175"/>
                    <a:pt x="1414" y="1175"/>
                    <a:pt x="1414" y="1175"/>
                  </a:cubicBezTo>
                  <a:cubicBezTo>
                    <a:pt x="1473" y="1197"/>
                    <a:pt x="1551" y="1209"/>
                    <a:pt x="1634" y="1209"/>
                  </a:cubicBezTo>
                  <a:cubicBezTo>
                    <a:pt x="1716" y="1209"/>
                    <a:pt x="1794" y="1197"/>
                    <a:pt x="1854" y="1175"/>
                  </a:cubicBezTo>
                  <a:lnTo>
                    <a:pt x="3073" y="725"/>
                  </a:lnTo>
                  <a:close/>
                  <a:moveTo>
                    <a:pt x="1447" y="1087"/>
                  </a:moveTo>
                  <a:cubicBezTo>
                    <a:pt x="228" y="638"/>
                    <a:pt x="228" y="638"/>
                    <a:pt x="228" y="638"/>
                  </a:cubicBezTo>
                  <a:cubicBezTo>
                    <a:pt x="190" y="625"/>
                    <a:pt x="177" y="614"/>
                    <a:pt x="175" y="614"/>
                  </a:cubicBezTo>
                  <a:cubicBezTo>
                    <a:pt x="175" y="614"/>
                    <a:pt x="175" y="614"/>
                    <a:pt x="175" y="614"/>
                  </a:cubicBezTo>
                  <a:cubicBezTo>
                    <a:pt x="176" y="614"/>
                    <a:pt x="190" y="593"/>
                    <a:pt x="228" y="579"/>
                  </a:cubicBezTo>
                  <a:cubicBezTo>
                    <a:pt x="1447" y="124"/>
                    <a:pt x="1447" y="124"/>
                    <a:pt x="1447" y="124"/>
                  </a:cubicBezTo>
                  <a:cubicBezTo>
                    <a:pt x="1543" y="89"/>
                    <a:pt x="1724" y="89"/>
                    <a:pt x="1820" y="124"/>
                  </a:cubicBezTo>
                  <a:cubicBezTo>
                    <a:pt x="3040" y="575"/>
                    <a:pt x="3040" y="575"/>
                    <a:pt x="3040" y="575"/>
                  </a:cubicBezTo>
                  <a:cubicBezTo>
                    <a:pt x="3078" y="589"/>
                    <a:pt x="3091" y="603"/>
                    <a:pt x="3093" y="603"/>
                  </a:cubicBezTo>
                  <a:cubicBezTo>
                    <a:pt x="3091" y="607"/>
                    <a:pt x="3078" y="621"/>
                    <a:pt x="3040" y="635"/>
                  </a:cubicBezTo>
                  <a:cubicBezTo>
                    <a:pt x="1820" y="1086"/>
                    <a:pt x="1820" y="1086"/>
                    <a:pt x="1820" y="1086"/>
                  </a:cubicBezTo>
                  <a:cubicBezTo>
                    <a:pt x="1724" y="1121"/>
                    <a:pt x="1544" y="1122"/>
                    <a:pt x="1447" y="1087"/>
                  </a:cubicBezTo>
                  <a:close/>
                  <a:moveTo>
                    <a:pt x="1319" y="1342"/>
                  </a:moveTo>
                  <a:cubicBezTo>
                    <a:pt x="249" y="935"/>
                    <a:pt x="249" y="935"/>
                    <a:pt x="249" y="935"/>
                  </a:cubicBezTo>
                  <a:cubicBezTo>
                    <a:pt x="223" y="924"/>
                    <a:pt x="195" y="919"/>
                    <a:pt x="167" y="919"/>
                  </a:cubicBezTo>
                  <a:cubicBezTo>
                    <a:pt x="66" y="919"/>
                    <a:pt x="0" y="998"/>
                    <a:pt x="0" y="1120"/>
                  </a:cubicBezTo>
                  <a:cubicBezTo>
                    <a:pt x="0" y="2479"/>
                    <a:pt x="0" y="2479"/>
                    <a:pt x="0" y="2479"/>
                  </a:cubicBezTo>
                  <a:cubicBezTo>
                    <a:pt x="0" y="2607"/>
                    <a:pt x="73" y="2765"/>
                    <a:pt x="214" y="2817"/>
                  </a:cubicBezTo>
                  <a:cubicBezTo>
                    <a:pt x="1276" y="3225"/>
                    <a:pt x="1276" y="3225"/>
                    <a:pt x="1276" y="3225"/>
                  </a:cubicBezTo>
                  <a:cubicBezTo>
                    <a:pt x="1302" y="3235"/>
                    <a:pt x="1331" y="3241"/>
                    <a:pt x="1359" y="3241"/>
                  </a:cubicBezTo>
                  <a:cubicBezTo>
                    <a:pt x="1466" y="3241"/>
                    <a:pt x="1541" y="3158"/>
                    <a:pt x="1541" y="3039"/>
                  </a:cubicBezTo>
                  <a:cubicBezTo>
                    <a:pt x="1541" y="1680"/>
                    <a:pt x="1541" y="1680"/>
                    <a:pt x="1541" y="1680"/>
                  </a:cubicBezTo>
                  <a:cubicBezTo>
                    <a:pt x="1541" y="1535"/>
                    <a:pt x="1446" y="1390"/>
                    <a:pt x="1319" y="1342"/>
                  </a:cubicBezTo>
                  <a:close/>
                  <a:moveTo>
                    <a:pt x="1445" y="3039"/>
                  </a:moveTo>
                  <a:cubicBezTo>
                    <a:pt x="1445" y="3104"/>
                    <a:pt x="1412" y="3145"/>
                    <a:pt x="1359" y="3145"/>
                  </a:cubicBezTo>
                  <a:cubicBezTo>
                    <a:pt x="1344" y="3145"/>
                    <a:pt x="1327" y="3141"/>
                    <a:pt x="1310" y="3135"/>
                  </a:cubicBezTo>
                  <a:cubicBezTo>
                    <a:pt x="248" y="2727"/>
                    <a:pt x="248" y="2727"/>
                    <a:pt x="248" y="2727"/>
                  </a:cubicBezTo>
                  <a:cubicBezTo>
                    <a:pt x="153" y="2692"/>
                    <a:pt x="96" y="2573"/>
                    <a:pt x="96" y="2479"/>
                  </a:cubicBezTo>
                  <a:cubicBezTo>
                    <a:pt x="96" y="1120"/>
                    <a:pt x="96" y="1120"/>
                    <a:pt x="96" y="1120"/>
                  </a:cubicBezTo>
                  <a:cubicBezTo>
                    <a:pt x="96" y="1081"/>
                    <a:pt x="106" y="1015"/>
                    <a:pt x="167" y="1015"/>
                  </a:cubicBezTo>
                  <a:cubicBezTo>
                    <a:pt x="182" y="1015"/>
                    <a:pt x="198" y="1018"/>
                    <a:pt x="215" y="1025"/>
                  </a:cubicBezTo>
                  <a:cubicBezTo>
                    <a:pt x="1285" y="1432"/>
                    <a:pt x="1285" y="1432"/>
                    <a:pt x="1285" y="1432"/>
                  </a:cubicBezTo>
                  <a:cubicBezTo>
                    <a:pt x="1373" y="1465"/>
                    <a:pt x="1445" y="1577"/>
                    <a:pt x="1445" y="1680"/>
                  </a:cubicBezTo>
                  <a:lnTo>
                    <a:pt x="1445" y="3039"/>
                  </a:lnTo>
                  <a:close/>
                  <a:moveTo>
                    <a:pt x="3104" y="919"/>
                  </a:moveTo>
                  <a:cubicBezTo>
                    <a:pt x="3076" y="919"/>
                    <a:pt x="3048" y="924"/>
                    <a:pt x="3022" y="935"/>
                  </a:cubicBezTo>
                  <a:cubicBezTo>
                    <a:pt x="1954" y="1342"/>
                    <a:pt x="1954" y="1342"/>
                    <a:pt x="1954" y="1342"/>
                  </a:cubicBezTo>
                  <a:cubicBezTo>
                    <a:pt x="1828" y="1389"/>
                    <a:pt x="1734" y="1535"/>
                    <a:pt x="1734" y="1680"/>
                  </a:cubicBezTo>
                  <a:cubicBezTo>
                    <a:pt x="1734" y="3039"/>
                    <a:pt x="1734" y="3039"/>
                    <a:pt x="1734" y="3039"/>
                  </a:cubicBezTo>
                  <a:cubicBezTo>
                    <a:pt x="1734" y="3158"/>
                    <a:pt x="1807" y="3241"/>
                    <a:pt x="1912" y="3241"/>
                  </a:cubicBezTo>
                  <a:cubicBezTo>
                    <a:pt x="1939" y="3241"/>
                    <a:pt x="1967" y="3236"/>
                    <a:pt x="1995" y="3225"/>
                  </a:cubicBezTo>
                  <a:cubicBezTo>
                    <a:pt x="3059" y="2817"/>
                    <a:pt x="3059" y="2817"/>
                    <a:pt x="3059" y="2817"/>
                  </a:cubicBezTo>
                  <a:cubicBezTo>
                    <a:pt x="3182" y="2771"/>
                    <a:pt x="3274" y="2626"/>
                    <a:pt x="3274" y="2479"/>
                  </a:cubicBezTo>
                  <a:cubicBezTo>
                    <a:pt x="3274" y="1120"/>
                    <a:pt x="3274" y="1120"/>
                    <a:pt x="3274" y="1120"/>
                  </a:cubicBezTo>
                  <a:cubicBezTo>
                    <a:pt x="3274" y="1000"/>
                    <a:pt x="3206" y="919"/>
                    <a:pt x="3104" y="919"/>
                  </a:cubicBezTo>
                  <a:close/>
                  <a:moveTo>
                    <a:pt x="3178" y="2479"/>
                  </a:moveTo>
                  <a:cubicBezTo>
                    <a:pt x="3178" y="2586"/>
                    <a:pt x="3111" y="2695"/>
                    <a:pt x="3025" y="2727"/>
                  </a:cubicBezTo>
                  <a:cubicBezTo>
                    <a:pt x="1961" y="3135"/>
                    <a:pt x="1961" y="3135"/>
                    <a:pt x="1961" y="3135"/>
                  </a:cubicBezTo>
                  <a:cubicBezTo>
                    <a:pt x="1946" y="3141"/>
                    <a:pt x="1929" y="3144"/>
                    <a:pt x="1912" y="3145"/>
                  </a:cubicBezTo>
                  <a:cubicBezTo>
                    <a:pt x="1861" y="3145"/>
                    <a:pt x="1830" y="3105"/>
                    <a:pt x="1830" y="3039"/>
                  </a:cubicBezTo>
                  <a:cubicBezTo>
                    <a:pt x="1830" y="1680"/>
                    <a:pt x="1830" y="1680"/>
                    <a:pt x="1830" y="1680"/>
                  </a:cubicBezTo>
                  <a:cubicBezTo>
                    <a:pt x="1830" y="1575"/>
                    <a:pt x="1899" y="1466"/>
                    <a:pt x="1988" y="1432"/>
                  </a:cubicBezTo>
                  <a:cubicBezTo>
                    <a:pt x="3056" y="1025"/>
                    <a:pt x="3056" y="1025"/>
                    <a:pt x="3056" y="1025"/>
                  </a:cubicBezTo>
                  <a:cubicBezTo>
                    <a:pt x="3073" y="1018"/>
                    <a:pt x="3089" y="1015"/>
                    <a:pt x="3104" y="1015"/>
                  </a:cubicBezTo>
                  <a:cubicBezTo>
                    <a:pt x="3171" y="1015"/>
                    <a:pt x="3178" y="1089"/>
                    <a:pt x="3178" y="1120"/>
                  </a:cubicBezTo>
                  <a:lnTo>
                    <a:pt x="3178" y="2479"/>
                  </a:lnTo>
                  <a:close/>
                  <a:moveTo>
                    <a:pt x="3178" y="2479"/>
                  </a:moveTo>
                  <a:cubicBezTo>
                    <a:pt x="3178" y="2479"/>
                    <a:pt x="3178" y="2479"/>
                    <a:pt x="3178" y="2479"/>
                  </a:cubicBezTo>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20" name="椭圆 19"/>
            <p:cNvSpPr/>
            <p:nvPr/>
          </p:nvSpPr>
          <p:spPr>
            <a:xfrm>
              <a:off x="1700138" y="2753705"/>
              <a:ext cx="740042" cy="74004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grpSp>
      <p:cxnSp>
        <p:nvCxnSpPr>
          <p:cNvPr id="21" name="直接连接符 20"/>
          <p:cNvCxnSpPr/>
          <p:nvPr/>
        </p:nvCxnSpPr>
        <p:spPr>
          <a:xfrm>
            <a:off x="3270057" y="3218688"/>
            <a:ext cx="0" cy="1450848"/>
          </a:xfrm>
          <a:prstGeom prst="line">
            <a:avLst/>
          </a:prstGeom>
          <a:ln>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96001" y="3218688"/>
            <a:ext cx="0" cy="1450848"/>
          </a:xfrm>
          <a:prstGeom prst="line">
            <a:avLst/>
          </a:prstGeom>
          <a:ln>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921945" y="3218688"/>
            <a:ext cx="0" cy="1450848"/>
          </a:xfrm>
          <a:prstGeom prst="line">
            <a:avLst/>
          </a:prstGeom>
          <a:ln>
            <a:gradFill flip="none" rotWithShape="1">
              <a:gsLst>
                <a:gs pos="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3930702" y="2872632"/>
            <a:ext cx="1583055" cy="2253356"/>
            <a:chOff x="3995805" y="2872632"/>
            <a:chExt cx="1583055" cy="2253356"/>
          </a:xfrm>
        </p:grpSpPr>
        <p:sp>
          <p:nvSpPr>
            <p:cNvPr id="25" name="文本框 24"/>
            <p:cNvSpPr txBox="1"/>
            <p:nvPr/>
          </p:nvSpPr>
          <p:spPr>
            <a:xfrm>
              <a:off x="4048423" y="3966664"/>
              <a:ext cx="1399422" cy="461665"/>
            </a:xfrm>
            <a:prstGeom prst="rect">
              <a:avLst/>
            </a:prstGeom>
            <a:noFill/>
          </p:spPr>
          <p:txBody>
            <a:bodyPr wrap="none" rtlCol="0">
              <a:spAutoFit/>
            </a:bodyPr>
            <a:lstStyle/>
            <a:p>
              <a:pPr lvl="0" algn="ctr">
                <a:defRPr/>
              </a:pPr>
              <a:r>
                <a:rPr lang="en-US" altLang="zh-CN" sz="2400">
                  <a:solidFill>
                    <a:schemeClr val="bg1"/>
                  </a:solidFill>
                  <a:cs typeface="+mn-ea"/>
                  <a:sym typeface="+mn-lt"/>
                </a:rPr>
                <a:t>PART 02</a:t>
              </a:r>
              <a:endParaRPr lang="zh-CN" altLang="en-US" sz="2400">
                <a:solidFill>
                  <a:schemeClr val="bg1"/>
                </a:solidFill>
                <a:cs typeface="+mn-ea"/>
                <a:sym typeface="+mn-lt"/>
              </a:endParaRPr>
            </a:p>
          </p:txBody>
        </p:sp>
        <p:sp>
          <p:nvSpPr>
            <p:cNvPr id="26" name="文本框 25"/>
            <p:cNvSpPr txBox="1"/>
            <p:nvPr/>
          </p:nvSpPr>
          <p:spPr>
            <a:xfrm>
              <a:off x="3995805" y="4542423"/>
              <a:ext cx="1583055"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noProof="0">
                  <a:ln>
                    <a:noFill/>
                  </a:ln>
                  <a:solidFill>
                    <a:schemeClr val="bg1"/>
                  </a:solidFill>
                  <a:effectLst/>
                  <a:uLnTx/>
                  <a:uFillTx/>
                  <a:cs typeface="+mn-ea"/>
                  <a:sym typeface="+mn-lt"/>
                </a:rPr>
                <a:t>Models</a:t>
              </a:r>
              <a:endParaRPr kumimoji="0" lang="en-US" altLang="zh-CN" sz="3200" b="1" i="0" u="none" strike="noStrike" kern="1200" cap="none" spc="0" normalizeH="0" baseline="0" noProof="0">
                <a:ln>
                  <a:noFill/>
                </a:ln>
                <a:solidFill>
                  <a:schemeClr val="bg1"/>
                </a:solidFill>
                <a:effectLst/>
                <a:uLnTx/>
                <a:uFillTx/>
                <a:cs typeface="+mn-ea"/>
                <a:sym typeface="+mn-lt"/>
              </a:endParaRPr>
            </a:p>
          </p:txBody>
        </p:sp>
        <p:sp>
          <p:nvSpPr>
            <p:cNvPr id="27" name="椭圆 26"/>
            <p:cNvSpPr/>
            <p:nvPr/>
          </p:nvSpPr>
          <p:spPr>
            <a:xfrm>
              <a:off x="4378111" y="2872632"/>
              <a:ext cx="740042" cy="74004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grpSp>
          <p:nvGrpSpPr>
            <p:cNvPr id="28" name="组合 27"/>
            <p:cNvGrpSpPr/>
            <p:nvPr/>
          </p:nvGrpSpPr>
          <p:grpSpPr>
            <a:xfrm>
              <a:off x="4502939" y="3056306"/>
              <a:ext cx="490386" cy="372694"/>
              <a:chOff x="3113176" y="1055250"/>
              <a:chExt cx="562500" cy="427500"/>
            </a:xfrm>
          </p:grpSpPr>
          <p:sp>
            <p:nvSpPr>
              <p:cNvPr id="29" name="任意多边形: 形状 78"/>
              <p:cNvSpPr/>
              <p:nvPr/>
            </p:nvSpPr>
            <p:spPr>
              <a:xfrm>
                <a:off x="3203176" y="1145250"/>
                <a:ext cx="472500" cy="157500"/>
              </a:xfrm>
              <a:custGeom>
                <a:avLst/>
                <a:gdLst>
                  <a:gd name="connsiteX0" fmla="*/ 393750 w 472500"/>
                  <a:gd name="connsiteY0" fmla="*/ 78750 h 157500"/>
                  <a:gd name="connsiteX1" fmla="*/ 78750 w 472500"/>
                  <a:gd name="connsiteY1" fmla="*/ 78750 h 157500"/>
                </a:gdLst>
                <a:ahLst/>
                <a:cxnLst>
                  <a:cxn ang="0">
                    <a:pos x="connsiteX0" y="connsiteY0"/>
                  </a:cxn>
                  <a:cxn ang="0">
                    <a:pos x="connsiteX1" y="connsiteY1"/>
                  </a:cxn>
                </a:cxnLst>
                <a:rect l="l" t="t" r="r" b="b"/>
                <a:pathLst>
                  <a:path w="472500" h="157500">
                    <a:moveTo>
                      <a:pt x="393750" y="78750"/>
                    </a:moveTo>
                    <a:lnTo>
                      <a:pt x="78750" y="78750"/>
                    </a:lnTo>
                  </a:path>
                </a:pathLst>
              </a:custGeom>
              <a:ln w="19050" cap="rnd">
                <a:solidFill>
                  <a:schemeClr val="bg1"/>
                </a:solidFill>
                <a:prstDash val="solid"/>
                <a:round/>
              </a:ln>
            </p:spPr>
            <p:txBody>
              <a:bodyPr rtlCol="0" anchor="ctr"/>
              <a:lstStyle/>
              <a:p>
                <a:pPr>
                  <a:defRPr/>
                </a:pPr>
                <a:endParaRPr lang="zh-CN" altLang="en-US">
                  <a:solidFill>
                    <a:prstClr val="black"/>
                  </a:solidFill>
                  <a:cs typeface="+mn-ea"/>
                  <a:sym typeface="+mn-lt"/>
                </a:endParaRPr>
              </a:p>
            </p:txBody>
          </p:sp>
          <p:sp>
            <p:nvSpPr>
              <p:cNvPr id="30" name="任意多边形: 形状 79"/>
              <p:cNvSpPr/>
              <p:nvPr/>
            </p:nvSpPr>
            <p:spPr>
              <a:xfrm>
                <a:off x="3113176" y="1055250"/>
                <a:ext cx="562500" cy="157500"/>
              </a:xfrm>
              <a:custGeom>
                <a:avLst/>
                <a:gdLst>
                  <a:gd name="connsiteX0" fmla="*/ 483750 w 562500"/>
                  <a:gd name="connsiteY0" fmla="*/ 78750 h 157500"/>
                  <a:gd name="connsiteX1" fmla="*/ 78750 w 562500"/>
                  <a:gd name="connsiteY1" fmla="*/ 78750 h 157500"/>
                </a:gdLst>
                <a:ahLst/>
                <a:cxnLst>
                  <a:cxn ang="0">
                    <a:pos x="connsiteX0" y="connsiteY0"/>
                  </a:cxn>
                  <a:cxn ang="0">
                    <a:pos x="connsiteX1" y="connsiteY1"/>
                  </a:cxn>
                </a:cxnLst>
                <a:rect l="l" t="t" r="r" b="b"/>
                <a:pathLst>
                  <a:path w="562500" h="157500">
                    <a:moveTo>
                      <a:pt x="483750" y="78750"/>
                    </a:moveTo>
                    <a:lnTo>
                      <a:pt x="78750" y="78750"/>
                    </a:lnTo>
                  </a:path>
                </a:pathLst>
              </a:custGeom>
              <a:ln w="19050" cap="rnd">
                <a:solidFill>
                  <a:schemeClr val="bg1"/>
                </a:solidFill>
                <a:prstDash val="solid"/>
                <a:round/>
              </a:ln>
            </p:spPr>
            <p:txBody>
              <a:bodyPr rtlCol="0" anchor="ctr"/>
              <a:lstStyle/>
              <a:p>
                <a:pPr>
                  <a:defRPr/>
                </a:pPr>
                <a:endParaRPr lang="zh-CN" altLang="en-US">
                  <a:solidFill>
                    <a:prstClr val="black"/>
                  </a:solidFill>
                  <a:cs typeface="+mn-ea"/>
                  <a:sym typeface="+mn-lt"/>
                </a:endParaRPr>
              </a:p>
            </p:txBody>
          </p:sp>
          <p:sp>
            <p:nvSpPr>
              <p:cNvPr id="31" name="任意多边形: 形状 80"/>
              <p:cNvSpPr/>
              <p:nvPr/>
            </p:nvSpPr>
            <p:spPr>
              <a:xfrm>
                <a:off x="3113176" y="1235250"/>
                <a:ext cx="562500" cy="157500"/>
              </a:xfrm>
              <a:custGeom>
                <a:avLst/>
                <a:gdLst>
                  <a:gd name="connsiteX0" fmla="*/ 483750 w 562500"/>
                  <a:gd name="connsiteY0" fmla="*/ 78750 h 157500"/>
                  <a:gd name="connsiteX1" fmla="*/ 78750 w 562500"/>
                  <a:gd name="connsiteY1" fmla="*/ 78750 h 157500"/>
                </a:gdLst>
                <a:ahLst/>
                <a:cxnLst>
                  <a:cxn ang="0">
                    <a:pos x="connsiteX0" y="connsiteY0"/>
                  </a:cxn>
                  <a:cxn ang="0">
                    <a:pos x="connsiteX1" y="connsiteY1"/>
                  </a:cxn>
                </a:cxnLst>
                <a:rect l="l" t="t" r="r" b="b"/>
                <a:pathLst>
                  <a:path w="562500" h="157500">
                    <a:moveTo>
                      <a:pt x="483750" y="78750"/>
                    </a:moveTo>
                    <a:lnTo>
                      <a:pt x="78750" y="78750"/>
                    </a:lnTo>
                  </a:path>
                </a:pathLst>
              </a:custGeom>
              <a:ln w="19050" cap="rnd">
                <a:solidFill>
                  <a:schemeClr val="bg1"/>
                </a:solidFill>
                <a:prstDash val="solid"/>
                <a:round/>
              </a:ln>
            </p:spPr>
            <p:txBody>
              <a:bodyPr rtlCol="0" anchor="ctr"/>
              <a:lstStyle/>
              <a:p>
                <a:pPr>
                  <a:defRPr/>
                </a:pPr>
                <a:endParaRPr lang="zh-CN" altLang="en-US">
                  <a:solidFill>
                    <a:prstClr val="black"/>
                  </a:solidFill>
                  <a:cs typeface="+mn-ea"/>
                  <a:sym typeface="+mn-lt"/>
                </a:endParaRPr>
              </a:p>
            </p:txBody>
          </p:sp>
          <p:sp>
            <p:nvSpPr>
              <p:cNvPr id="34" name="任意多边形: 形状 81"/>
              <p:cNvSpPr/>
              <p:nvPr/>
            </p:nvSpPr>
            <p:spPr>
              <a:xfrm>
                <a:off x="3203176" y="1325250"/>
                <a:ext cx="472500" cy="157500"/>
              </a:xfrm>
              <a:custGeom>
                <a:avLst/>
                <a:gdLst>
                  <a:gd name="connsiteX0" fmla="*/ 393750 w 472500"/>
                  <a:gd name="connsiteY0" fmla="*/ 78750 h 157500"/>
                  <a:gd name="connsiteX1" fmla="*/ 78750 w 472500"/>
                  <a:gd name="connsiteY1" fmla="*/ 78750 h 157500"/>
                </a:gdLst>
                <a:ahLst/>
                <a:cxnLst>
                  <a:cxn ang="0">
                    <a:pos x="connsiteX0" y="connsiteY0"/>
                  </a:cxn>
                  <a:cxn ang="0">
                    <a:pos x="connsiteX1" y="connsiteY1"/>
                  </a:cxn>
                </a:cxnLst>
                <a:rect l="l" t="t" r="r" b="b"/>
                <a:pathLst>
                  <a:path w="472500" h="157500">
                    <a:moveTo>
                      <a:pt x="393750" y="78750"/>
                    </a:moveTo>
                    <a:lnTo>
                      <a:pt x="78750" y="78750"/>
                    </a:lnTo>
                  </a:path>
                </a:pathLst>
              </a:custGeom>
              <a:ln w="19050" cap="rnd">
                <a:solidFill>
                  <a:schemeClr val="bg1"/>
                </a:solidFill>
                <a:prstDash val="solid"/>
                <a:round/>
              </a:ln>
            </p:spPr>
            <p:txBody>
              <a:bodyPr rtlCol="0" anchor="ctr"/>
              <a:lstStyle/>
              <a:p>
                <a:pPr>
                  <a:defRPr/>
                </a:pPr>
                <a:endParaRPr lang="zh-CN" altLang="en-US">
                  <a:solidFill>
                    <a:prstClr val="black"/>
                  </a:solidFill>
                  <a:cs typeface="+mn-ea"/>
                  <a:sym typeface="+mn-lt"/>
                </a:endParaRPr>
              </a:p>
            </p:txBody>
          </p:sp>
        </p:grpSp>
      </p:grpSp>
      <p:grpSp>
        <p:nvGrpSpPr>
          <p:cNvPr id="35" name="组合 34"/>
          <p:cNvGrpSpPr/>
          <p:nvPr/>
        </p:nvGrpSpPr>
        <p:grpSpPr>
          <a:xfrm>
            <a:off x="6264279" y="2872632"/>
            <a:ext cx="2553970" cy="2253356"/>
            <a:chOff x="6199175" y="2872632"/>
            <a:chExt cx="2553970" cy="2253356"/>
          </a:xfrm>
        </p:grpSpPr>
        <p:sp>
          <p:nvSpPr>
            <p:cNvPr id="38" name="文本框 37"/>
            <p:cNvSpPr txBox="1"/>
            <p:nvPr/>
          </p:nvSpPr>
          <p:spPr>
            <a:xfrm>
              <a:off x="6744160" y="3966664"/>
              <a:ext cx="1399422" cy="461665"/>
            </a:xfrm>
            <a:prstGeom prst="rect">
              <a:avLst/>
            </a:prstGeom>
            <a:noFill/>
          </p:spPr>
          <p:txBody>
            <a:bodyPr wrap="none" rtlCol="0">
              <a:spAutoFit/>
            </a:bodyPr>
            <a:lstStyle/>
            <a:p>
              <a:pPr lvl="0" algn="ctr">
                <a:defRPr/>
              </a:pPr>
              <a:r>
                <a:rPr lang="en-US" altLang="zh-CN" sz="2400">
                  <a:solidFill>
                    <a:schemeClr val="bg1"/>
                  </a:solidFill>
                  <a:cs typeface="+mn-ea"/>
                  <a:sym typeface="+mn-lt"/>
                </a:rPr>
                <a:t>PART 03</a:t>
              </a:r>
              <a:endParaRPr lang="zh-CN" altLang="en-US" sz="2400">
                <a:solidFill>
                  <a:schemeClr val="bg1"/>
                </a:solidFill>
                <a:cs typeface="+mn-ea"/>
                <a:sym typeface="+mn-lt"/>
              </a:endParaRPr>
            </a:p>
          </p:txBody>
        </p:sp>
        <p:sp>
          <p:nvSpPr>
            <p:cNvPr id="40" name="文本框 39"/>
            <p:cNvSpPr txBox="1"/>
            <p:nvPr/>
          </p:nvSpPr>
          <p:spPr>
            <a:xfrm>
              <a:off x="6199175" y="4542423"/>
              <a:ext cx="2553970" cy="5835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noProof="0">
                  <a:ln>
                    <a:noFill/>
                  </a:ln>
                  <a:solidFill>
                    <a:schemeClr val="bg1"/>
                  </a:solidFill>
                  <a:effectLst/>
                  <a:uLnTx/>
                  <a:uFillTx/>
                  <a:cs typeface="+mn-ea"/>
                  <a:sym typeface="+mn-lt"/>
                </a:rPr>
                <a:t>Comparison</a:t>
              </a:r>
              <a:endParaRPr kumimoji="0" lang="en-US" altLang="zh-CN" sz="3200" b="1" i="0" u="none" strike="noStrike" kern="1200" cap="none" spc="0" normalizeH="0" baseline="0" noProof="0">
                <a:ln>
                  <a:noFill/>
                </a:ln>
                <a:solidFill>
                  <a:schemeClr val="bg1"/>
                </a:solidFill>
                <a:effectLst/>
                <a:uLnTx/>
                <a:uFillTx/>
                <a:cs typeface="+mn-ea"/>
                <a:sym typeface="+mn-lt"/>
              </a:endParaRPr>
            </a:p>
          </p:txBody>
        </p:sp>
        <p:sp>
          <p:nvSpPr>
            <p:cNvPr id="43" name="椭圆 42"/>
            <p:cNvSpPr/>
            <p:nvPr/>
          </p:nvSpPr>
          <p:spPr>
            <a:xfrm>
              <a:off x="7073848" y="2872632"/>
              <a:ext cx="740042" cy="74004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grpSp>
          <p:nvGrpSpPr>
            <p:cNvPr id="44" name="组合 43"/>
            <p:cNvGrpSpPr/>
            <p:nvPr/>
          </p:nvGrpSpPr>
          <p:grpSpPr>
            <a:xfrm>
              <a:off x="7163406" y="2972207"/>
              <a:ext cx="520860" cy="540892"/>
              <a:chOff x="2012249" y="2045121"/>
              <a:chExt cx="585000" cy="607500"/>
            </a:xfrm>
          </p:grpSpPr>
          <p:sp>
            <p:nvSpPr>
              <p:cNvPr id="45" name="任意多边形: 形状 83"/>
              <p:cNvSpPr/>
              <p:nvPr/>
            </p:nvSpPr>
            <p:spPr>
              <a:xfrm>
                <a:off x="2012249" y="2045121"/>
                <a:ext cx="585000" cy="607500"/>
              </a:xfrm>
              <a:custGeom>
                <a:avLst/>
                <a:gdLst>
                  <a:gd name="connsiteX0" fmla="*/ 528750 w 585000"/>
                  <a:gd name="connsiteY0" fmla="*/ 282954 h 607500"/>
                  <a:gd name="connsiteX1" fmla="*/ 528750 w 585000"/>
                  <a:gd name="connsiteY1" fmla="*/ 303879 h 607500"/>
                  <a:gd name="connsiteX2" fmla="*/ 303621 w 585000"/>
                  <a:gd name="connsiteY2" fmla="*/ 528750 h 607500"/>
                  <a:gd name="connsiteX3" fmla="*/ 78750 w 585000"/>
                  <a:gd name="connsiteY3" fmla="*/ 303621 h 607500"/>
                  <a:gd name="connsiteX4" fmla="*/ 303879 w 585000"/>
                  <a:gd name="connsiteY4" fmla="*/ 78750 h 607500"/>
                  <a:gd name="connsiteX5" fmla="*/ 395325 w 585000"/>
                  <a:gd name="connsiteY5" fmla="*/ 98229 h 60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000" h="607500">
                    <a:moveTo>
                      <a:pt x="528750" y="282954"/>
                    </a:moveTo>
                    <a:lnTo>
                      <a:pt x="528750" y="303879"/>
                    </a:lnTo>
                    <a:cubicBezTo>
                      <a:pt x="528679" y="428143"/>
                      <a:pt x="427885" y="528821"/>
                      <a:pt x="303621" y="528750"/>
                    </a:cubicBezTo>
                    <a:cubicBezTo>
                      <a:pt x="179357" y="528679"/>
                      <a:pt x="78679" y="427885"/>
                      <a:pt x="78750" y="303621"/>
                    </a:cubicBezTo>
                    <a:cubicBezTo>
                      <a:pt x="78821" y="179357"/>
                      <a:pt x="179615" y="78679"/>
                      <a:pt x="303879" y="78750"/>
                    </a:cubicBezTo>
                    <a:cubicBezTo>
                      <a:pt x="335388" y="78768"/>
                      <a:pt x="366543" y="85404"/>
                      <a:pt x="395325" y="98229"/>
                    </a:cubicBezTo>
                  </a:path>
                </a:pathLst>
              </a:custGeom>
              <a:noFill/>
              <a:ln w="19050" cap="rnd">
                <a:solidFill>
                  <a:schemeClr val="bg1"/>
                </a:solidFill>
                <a:prstDash val="solid"/>
                <a:round/>
              </a:ln>
            </p:spPr>
            <p:txBody>
              <a:bodyPr rtlCol="0" anchor="ctr"/>
              <a:lstStyle/>
              <a:p>
                <a:pPr>
                  <a:defRPr/>
                </a:pPr>
                <a:endParaRPr lang="zh-CN" altLang="en-US">
                  <a:solidFill>
                    <a:prstClr val="black"/>
                  </a:solidFill>
                  <a:cs typeface="+mn-ea"/>
                  <a:sym typeface="+mn-lt"/>
                </a:endParaRPr>
              </a:p>
            </p:txBody>
          </p:sp>
          <p:sp>
            <p:nvSpPr>
              <p:cNvPr id="46" name="任意多边形: 形状 84"/>
              <p:cNvSpPr/>
              <p:nvPr/>
            </p:nvSpPr>
            <p:spPr>
              <a:xfrm>
                <a:off x="2169750" y="2140682"/>
                <a:ext cx="387414" cy="332069"/>
              </a:xfrm>
              <a:custGeom>
                <a:avLst/>
                <a:gdLst>
                  <a:gd name="connsiteX0" fmla="*/ 393750 w 472500"/>
                  <a:gd name="connsiteY0" fmla="*/ 78750 h 405000"/>
                  <a:gd name="connsiteX1" fmla="*/ 146250 w 472500"/>
                  <a:gd name="connsiteY1" fmla="*/ 326250 h 405000"/>
                  <a:gd name="connsiteX2" fmla="*/ 78750 w 472500"/>
                  <a:gd name="connsiteY2" fmla="*/ 258750 h 405000"/>
                </a:gdLst>
                <a:ahLst/>
                <a:cxnLst>
                  <a:cxn ang="0">
                    <a:pos x="connsiteX0" y="connsiteY0"/>
                  </a:cxn>
                  <a:cxn ang="0">
                    <a:pos x="connsiteX1" y="connsiteY1"/>
                  </a:cxn>
                  <a:cxn ang="0">
                    <a:pos x="connsiteX2" y="connsiteY2"/>
                  </a:cxn>
                </a:cxnLst>
                <a:rect l="l" t="t" r="r" b="b"/>
                <a:pathLst>
                  <a:path w="472500" h="405000">
                    <a:moveTo>
                      <a:pt x="393750" y="78750"/>
                    </a:moveTo>
                    <a:lnTo>
                      <a:pt x="146250" y="326250"/>
                    </a:lnTo>
                    <a:lnTo>
                      <a:pt x="78750" y="258750"/>
                    </a:lnTo>
                  </a:path>
                </a:pathLst>
              </a:custGeom>
              <a:noFill/>
              <a:ln w="19050" cap="rnd">
                <a:solidFill>
                  <a:schemeClr val="bg1"/>
                </a:solidFill>
                <a:prstDash val="solid"/>
                <a:round/>
              </a:ln>
            </p:spPr>
            <p:txBody>
              <a:bodyPr rtlCol="0" anchor="ctr"/>
              <a:lstStyle/>
              <a:p>
                <a:pPr>
                  <a:defRPr/>
                </a:pPr>
                <a:endParaRPr lang="zh-CN" altLang="en-US">
                  <a:solidFill>
                    <a:prstClr val="black"/>
                  </a:solidFill>
                  <a:cs typeface="+mn-ea"/>
                  <a:sym typeface="+mn-lt"/>
                </a:endParaRPr>
              </a:p>
            </p:txBody>
          </p:sp>
        </p:grpSp>
      </p:grpSp>
      <p:grpSp>
        <p:nvGrpSpPr>
          <p:cNvPr id="49" name="组合 48"/>
          <p:cNvGrpSpPr/>
          <p:nvPr/>
        </p:nvGrpSpPr>
        <p:grpSpPr>
          <a:xfrm>
            <a:off x="9080484" y="2872632"/>
            <a:ext cx="2508885" cy="2253372"/>
            <a:chOff x="8885173" y="2872632"/>
            <a:chExt cx="2508885" cy="2253372"/>
          </a:xfrm>
        </p:grpSpPr>
        <p:sp>
          <p:nvSpPr>
            <p:cNvPr id="50" name="文本框 49"/>
            <p:cNvSpPr txBox="1"/>
            <p:nvPr/>
          </p:nvSpPr>
          <p:spPr>
            <a:xfrm>
              <a:off x="9439896" y="3966664"/>
              <a:ext cx="1399422" cy="461665"/>
            </a:xfrm>
            <a:prstGeom prst="rect">
              <a:avLst/>
            </a:prstGeom>
            <a:noFill/>
          </p:spPr>
          <p:txBody>
            <a:bodyPr wrap="none" rtlCol="0">
              <a:spAutoFit/>
            </a:bodyPr>
            <a:lstStyle/>
            <a:p>
              <a:pPr lvl="0" algn="ctr">
                <a:defRPr/>
              </a:pPr>
              <a:r>
                <a:rPr lang="en-US" altLang="zh-CN" sz="2400">
                  <a:solidFill>
                    <a:schemeClr val="bg1"/>
                  </a:solidFill>
                  <a:cs typeface="+mn-ea"/>
                  <a:sym typeface="+mn-lt"/>
                </a:rPr>
                <a:t>PART 04</a:t>
              </a:r>
              <a:endParaRPr lang="zh-CN" altLang="en-US" sz="2400">
                <a:solidFill>
                  <a:schemeClr val="bg1"/>
                </a:solidFill>
                <a:cs typeface="+mn-ea"/>
                <a:sym typeface="+mn-lt"/>
              </a:endParaRPr>
            </a:p>
          </p:txBody>
        </p:sp>
        <p:sp>
          <p:nvSpPr>
            <p:cNvPr id="51" name="文本框 50"/>
            <p:cNvSpPr txBox="1"/>
            <p:nvPr/>
          </p:nvSpPr>
          <p:spPr>
            <a:xfrm>
              <a:off x="8885173" y="4542439"/>
              <a:ext cx="2508885" cy="5835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chemeClr val="bg1"/>
                  </a:solidFill>
                  <a:effectLst/>
                  <a:uLnTx/>
                  <a:uFillTx/>
                  <a:cs typeface="+mn-ea"/>
                  <a:sym typeface="+mn-lt"/>
                </a:rPr>
                <a:t> Conclusion</a:t>
              </a:r>
            </a:p>
          </p:txBody>
        </p:sp>
        <p:sp>
          <p:nvSpPr>
            <p:cNvPr id="52" name="椭圆 51"/>
            <p:cNvSpPr/>
            <p:nvPr/>
          </p:nvSpPr>
          <p:spPr>
            <a:xfrm>
              <a:off x="9769584" y="2872632"/>
              <a:ext cx="740042" cy="74004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2F2F2"/>
                </a:solidFill>
                <a:effectLst/>
                <a:uLnTx/>
                <a:uFillTx/>
                <a:cs typeface="+mn-ea"/>
                <a:sym typeface="+mn-lt"/>
              </a:endParaRPr>
            </a:p>
          </p:txBody>
        </p:sp>
        <p:grpSp>
          <p:nvGrpSpPr>
            <p:cNvPr id="53" name="组合 52"/>
            <p:cNvGrpSpPr/>
            <p:nvPr/>
          </p:nvGrpSpPr>
          <p:grpSpPr>
            <a:xfrm>
              <a:off x="9899627" y="3002817"/>
              <a:ext cx="479956" cy="479672"/>
              <a:chOff x="3091946" y="4206745"/>
              <a:chExt cx="583730" cy="583383"/>
            </a:xfrm>
          </p:grpSpPr>
          <p:sp>
            <p:nvSpPr>
              <p:cNvPr id="54" name="任意多边形: 形状 86"/>
              <p:cNvSpPr/>
              <p:nvPr/>
            </p:nvSpPr>
            <p:spPr>
              <a:xfrm>
                <a:off x="3270676" y="4206745"/>
                <a:ext cx="405000" cy="427500"/>
              </a:xfrm>
              <a:custGeom>
                <a:avLst/>
                <a:gdLst>
                  <a:gd name="connsiteX0" fmla="*/ 78750 w 405000"/>
                  <a:gd name="connsiteY0" fmla="*/ 324755 h 427500"/>
                  <a:gd name="connsiteX1" fmla="*/ 236221 w 405000"/>
                  <a:gd name="connsiteY1" fmla="*/ 347456 h 427500"/>
                  <a:gd name="connsiteX2" fmla="*/ 248400 w 405000"/>
                  <a:gd name="connsiteY2" fmla="*/ 336905 h 427500"/>
                  <a:gd name="connsiteX3" fmla="*/ 315900 w 405000"/>
                  <a:gd name="connsiteY3" fmla="*/ 269405 h 427500"/>
                  <a:gd name="connsiteX4" fmla="*/ 313135 w 405000"/>
                  <a:gd name="connsiteY4" fmla="*/ 110330 h 427500"/>
                  <a:gd name="connsiteX5" fmla="*/ 156825 w 405000"/>
                  <a:gd name="connsiteY5" fmla="*/ 110330 h 427500"/>
                  <a:gd name="connsiteX6" fmla="*/ 118125 w 405000"/>
                  <a:gd name="connsiteY6" fmla="*/ 148805 h 42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000" h="427500">
                    <a:moveTo>
                      <a:pt x="78750" y="324755"/>
                    </a:moveTo>
                    <a:cubicBezTo>
                      <a:pt x="115966" y="374508"/>
                      <a:pt x="186468" y="384672"/>
                      <a:pt x="236221" y="347456"/>
                    </a:cubicBezTo>
                    <a:cubicBezTo>
                      <a:pt x="240528" y="344235"/>
                      <a:pt x="244598" y="340709"/>
                      <a:pt x="248400" y="336905"/>
                    </a:cubicBezTo>
                    <a:lnTo>
                      <a:pt x="315900" y="269405"/>
                    </a:lnTo>
                    <a:cubicBezTo>
                      <a:pt x="359064" y="224714"/>
                      <a:pt x="357826" y="153494"/>
                      <a:pt x="313135" y="110330"/>
                    </a:cubicBezTo>
                    <a:cubicBezTo>
                      <a:pt x="269539" y="68223"/>
                      <a:pt x="200421" y="68223"/>
                      <a:pt x="156825" y="110330"/>
                    </a:cubicBezTo>
                    <a:lnTo>
                      <a:pt x="118125" y="148805"/>
                    </a:lnTo>
                  </a:path>
                </a:pathLst>
              </a:custGeom>
              <a:noFill/>
              <a:ln w="19050" cap="rnd">
                <a:solidFill>
                  <a:schemeClr val="bg1"/>
                </a:solidFill>
                <a:prstDash val="solid"/>
                <a:miter/>
              </a:ln>
            </p:spPr>
            <p:txBody>
              <a:bodyPr rtlCol="0" anchor="ctr"/>
              <a:lstStyle/>
              <a:p>
                <a:pPr>
                  <a:defRPr/>
                </a:pPr>
                <a:endParaRPr lang="zh-CN" altLang="en-US">
                  <a:solidFill>
                    <a:prstClr val="black"/>
                  </a:solidFill>
                  <a:cs typeface="+mn-ea"/>
                  <a:sym typeface="+mn-lt"/>
                </a:endParaRPr>
              </a:p>
            </p:txBody>
          </p:sp>
          <p:sp>
            <p:nvSpPr>
              <p:cNvPr id="55" name="任意多边形: 形状 87"/>
              <p:cNvSpPr/>
              <p:nvPr/>
            </p:nvSpPr>
            <p:spPr>
              <a:xfrm>
                <a:off x="3091946" y="4362628"/>
                <a:ext cx="405000" cy="427500"/>
              </a:xfrm>
              <a:custGeom>
                <a:avLst/>
                <a:gdLst>
                  <a:gd name="connsiteX0" fmla="*/ 347480 w 405000"/>
                  <a:gd name="connsiteY0" fmla="*/ 123872 h 427500"/>
                  <a:gd name="connsiteX1" fmla="*/ 190009 w 405000"/>
                  <a:gd name="connsiteY1" fmla="*/ 101171 h 427500"/>
                  <a:gd name="connsiteX2" fmla="*/ 177830 w 405000"/>
                  <a:gd name="connsiteY2" fmla="*/ 111722 h 427500"/>
                  <a:gd name="connsiteX3" fmla="*/ 110330 w 405000"/>
                  <a:gd name="connsiteY3" fmla="*/ 179222 h 427500"/>
                  <a:gd name="connsiteX4" fmla="*/ 113095 w 405000"/>
                  <a:gd name="connsiteY4" fmla="*/ 338297 h 427500"/>
                  <a:gd name="connsiteX5" fmla="*/ 269405 w 405000"/>
                  <a:gd name="connsiteY5" fmla="*/ 338297 h 427500"/>
                  <a:gd name="connsiteX6" fmla="*/ 307880 w 405000"/>
                  <a:gd name="connsiteY6" fmla="*/ 299822 h 42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000" h="427500">
                    <a:moveTo>
                      <a:pt x="347480" y="123872"/>
                    </a:moveTo>
                    <a:cubicBezTo>
                      <a:pt x="310264" y="74118"/>
                      <a:pt x="239762" y="63955"/>
                      <a:pt x="190009" y="101171"/>
                    </a:cubicBezTo>
                    <a:cubicBezTo>
                      <a:pt x="185702" y="104392"/>
                      <a:pt x="181632" y="107918"/>
                      <a:pt x="177830" y="111722"/>
                    </a:cubicBezTo>
                    <a:lnTo>
                      <a:pt x="110330" y="179222"/>
                    </a:lnTo>
                    <a:cubicBezTo>
                      <a:pt x="67166" y="223912"/>
                      <a:pt x="68404" y="295133"/>
                      <a:pt x="113095" y="338297"/>
                    </a:cubicBezTo>
                    <a:cubicBezTo>
                      <a:pt x="156691" y="380403"/>
                      <a:pt x="225809" y="380403"/>
                      <a:pt x="269405" y="338297"/>
                    </a:cubicBezTo>
                    <a:lnTo>
                      <a:pt x="307880" y="299822"/>
                    </a:lnTo>
                  </a:path>
                </a:pathLst>
              </a:custGeom>
              <a:noFill/>
              <a:ln w="19050" cap="rnd">
                <a:solidFill>
                  <a:schemeClr val="bg1"/>
                </a:solidFill>
                <a:prstDash val="solid"/>
                <a:miter/>
              </a:ln>
            </p:spPr>
            <p:txBody>
              <a:bodyPr rtlCol="0" anchor="ctr"/>
              <a:lstStyle/>
              <a:p>
                <a:pPr>
                  <a:defRPr/>
                </a:pPr>
                <a:endParaRPr lang="zh-CN" altLang="en-US">
                  <a:solidFill>
                    <a:prstClr val="black"/>
                  </a:solidFill>
                  <a:cs typeface="+mn-ea"/>
                  <a:sym typeface="+mn-lt"/>
                </a:endParaRPr>
              </a:p>
            </p:txBody>
          </p:sp>
        </p:grpSp>
      </p:grpSp>
      <p:sp>
        <p:nvSpPr>
          <p:cNvPr id="37"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675" y="1065530"/>
            <a:ext cx="12324715" cy="4726940"/>
          </a:xfrm>
          <a:prstGeom prst="rect">
            <a:avLst/>
          </a:prstGeom>
          <a:gradFill>
            <a:gsLst>
              <a:gs pos="0">
                <a:srgbClr val="012D48"/>
              </a:gs>
              <a:gs pos="39000">
                <a:srgbClr val="012943"/>
              </a:gs>
              <a:gs pos="66000">
                <a:srgbClr val="01152D"/>
              </a:gs>
              <a:gs pos="100000">
                <a:srgbClr val="01061A"/>
              </a:gs>
            </a:gsLst>
            <a:lin ang="0" scaled="0"/>
          </a:gradFill>
          <a:ln>
            <a:noFill/>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86342ed9b911810ceca07c4be018d2be"/>
          <p:cNvPicPr>
            <a:picLocks noChangeAspect="1"/>
          </p:cNvPicPr>
          <p:nvPr/>
        </p:nvPicPr>
        <p:blipFill>
          <a:blip r:embed="rId3"/>
          <a:stretch>
            <a:fillRect/>
          </a:stretch>
        </p:blipFill>
        <p:spPr>
          <a:xfrm>
            <a:off x="5186045" y="1526540"/>
            <a:ext cx="7071995" cy="3793490"/>
          </a:xfrm>
          <a:prstGeom prst="rect">
            <a:avLst/>
          </a:prstGeom>
        </p:spPr>
      </p:pic>
      <p:grpSp>
        <p:nvGrpSpPr>
          <p:cNvPr id="95" name="组合 94"/>
          <p:cNvGrpSpPr/>
          <p:nvPr/>
        </p:nvGrpSpPr>
        <p:grpSpPr>
          <a:xfrm>
            <a:off x="239395" y="2641600"/>
            <a:ext cx="5266690" cy="1540933"/>
            <a:chOff x="4633186" y="2621783"/>
            <a:chExt cx="4625198" cy="1312367"/>
          </a:xfrm>
        </p:grpSpPr>
        <p:sp>
          <p:nvSpPr>
            <p:cNvPr id="90" name="矩形 89"/>
            <p:cNvSpPr/>
            <p:nvPr/>
          </p:nvSpPr>
          <p:spPr>
            <a:xfrm>
              <a:off x="4633186" y="2946340"/>
              <a:ext cx="2283460" cy="497005"/>
            </a:xfrm>
            <a:prstGeom prst="rect">
              <a:avLst/>
            </a:prstGeom>
          </p:spPr>
          <p:txBody>
            <a:bodyPr wrap="square">
              <a:spAutoFit/>
            </a:bodyPr>
            <a:lstStyle/>
            <a:p>
              <a:pPr>
                <a:defRPr/>
              </a:pPr>
              <a:r>
                <a:rPr lang="en-US" altLang="zh-CN" sz="3200">
                  <a:solidFill>
                    <a:schemeClr val="bg1"/>
                  </a:solidFill>
                  <a:cs typeface="+mn-ea"/>
                  <a:sym typeface="+mn-lt"/>
                </a:rPr>
                <a:t>Naive Bayes</a:t>
              </a:r>
            </a:p>
          </p:txBody>
        </p:sp>
        <p:sp>
          <p:nvSpPr>
            <p:cNvPr id="91" name="矩形 90"/>
            <p:cNvSpPr/>
            <p:nvPr/>
          </p:nvSpPr>
          <p:spPr>
            <a:xfrm>
              <a:off x="4633186" y="2621783"/>
              <a:ext cx="1350604" cy="313670"/>
            </a:xfrm>
            <a:prstGeom prst="rect">
              <a:avLst/>
            </a:prstGeom>
          </p:spPr>
          <p:txBody>
            <a:bodyPr wrap="square">
              <a:spAutoFit/>
            </a:bodyPr>
            <a:lstStyle/>
            <a:p>
              <a:pPr>
                <a:defRPr/>
              </a:pPr>
              <a:r>
                <a:rPr lang="en-US" altLang="zh-CN">
                  <a:solidFill>
                    <a:prstClr val="white"/>
                  </a:solidFill>
                  <a:cs typeface="+mn-ea"/>
                  <a:sym typeface="+mn-lt"/>
                </a:rPr>
                <a:t>PART </a:t>
              </a:r>
              <a:r>
                <a:rPr lang="en-US">
                  <a:solidFill>
                    <a:prstClr val="white"/>
                  </a:solidFill>
                  <a:cs typeface="+mn-ea"/>
                  <a:sym typeface="+mn-lt"/>
                </a:rPr>
                <a:t>three</a:t>
              </a:r>
            </a:p>
          </p:txBody>
        </p:sp>
        <p:sp>
          <p:nvSpPr>
            <p:cNvPr id="92" name="矩形 91"/>
            <p:cNvSpPr/>
            <p:nvPr/>
          </p:nvSpPr>
          <p:spPr>
            <a:xfrm>
              <a:off x="4633186" y="3620480"/>
              <a:ext cx="4625198" cy="313670"/>
            </a:xfrm>
            <a:prstGeom prst="rect">
              <a:avLst/>
            </a:prstGeom>
          </p:spPr>
          <p:txBody>
            <a:bodyPr wrap="square">
              <a:spAutoFit/>
            </a:bodyPr>
            <a:lstStyle/>
            <a:p>
              <a:pPr>
                <a:lnSpc>
                  <a:spcPct val="150000"/>
                </a:lnSpc>
                <a:defRPr/>
              </a:pPr>
              <a:r>
                <a:rPr lang="zh-CN" altLang="en-US" sz="1200">
                  <a:solidFill>
                    <a:srgbClr val="FFFFFF"/>
                  </a:solidFill>
                </a:rPr>
                <a:t>Using </a:t>
              </a:r>
              <a:r>
                <a:rPr lang="en-US" altLang="zh-CN" sz="1200">
                  <a:solidFill>
                    <a:srgbClr val="FFFFFF"/>
                  </a:solidFill>
                </a:rPr>
                <a:t>Naive Bayes</a:t>
              </a:r>
              <a:r>
                <a:rPr lang="zh-CN" altLang="en-US" sz="1200">
                  <a:solidFill>
                    <a:srgbClr val="FFFFFF"/>
                  </a:solidFill>
                </a:rPr>
                <a:t> to Analyze Wine Quality Data</a:t>
              </a:r>
            </a:p>
          </p:txBody>
        </p:sp>
        <p:cxnSp>
          <p:nvCxnSpPr>
            <p:cNvPr id="94" name="直接连接符 93"/>
            <p:cNvCxnSpPr/>
            <p:nvPr/>
          </p:nvCxnSpPr>
          <p:spPr>
            <a:xfrm>
              <a:off x="4734786" y="3575797"/>
              <a:ext cx="3420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p:cNvPicPr>
          <p:nvPr>
            <p:ph type="pic" idx="1"/>
          </p:nvPr>
        </p:nvPicPr>
        <p:blipFill>
          <a:blip r:embed="rId2"/>
          <a:srcRect l="-116" r="23588"/>
        </p:blipFill>
        <p:spPr>
          <a:xfrm>
            <a:off x="242819" y="1080064"/>
            <a:ext cx="6541694" cy="4217527"/>
          </a:xfrm>
        </p:spPr>
      </p:pic>
      <p:sp>
        <p:nvSpPr>
          <p:cNvPr id="3" name="文本占位符 2"/>
          <p:cNvSpPr>
            <a:spLocks noGrp="1"/>
          </p:cNvSpPr>
          <p:nvPr>
            <p:ph type="body" sz="half" idx="2"/>
          </p:nvPr>
        </p:nvSpPr>
        <p:spPr>
          <a:xfrm>
            <a:off x="7381904" y="1080064"/>
            <a:ext cx="4464798" cy="5264047"/>
          </a:xfrm>
        </p:spPr>
        <p:txBody>
          <a:bodyPr>
            <a:noAutofit/>
          </a:bodyPr>
          <a:lstStyle/>
          <a:p>
            <a:pPr marL="0" indent="0">
              <a:buNone/>
            </a:pPr>
            <a:r>
              <a:rPr lang="en-US" altLang="zh-CN" sz="2300" b="1">
                <a:solidFill>
                  <a:srgbClr val="FFFFFF"/>
                </a:solidFill>
              </a:rPr>
              <a:t>In this experiment, the accuracy is </a:t>
            </a:r>
            <a:r>
              <a:rPr lang="en-US" altLang="zh-CN" sz="2300" b="1" u="sng">
                <a:solidFill>
                  <a:srgbClr val="FFFFFF"/>
                </a:solidFill>
              </a:rPr>
              <a:t>0.44</a:t>
            </a:r>
            <a:r>
              <a:rPr lang="en-US" altLang="zh-CN" sz="2300" b="1">
                <a:solidFill>
                  <a:srgbClr val="FFFFFF"/>
                </a:solidFill>
              </a:rPr>
              <a:t>, the precision is </a:t>
            </a:r>
            <a:r>
              <a:rPr lang="en-US" altLang="zh-CN" sz="2300" b="1" u="sng">
                <a:solidFill>
                  <a:srgbClr val="FFFFFF"/>
                </a:solidFill>
              </a:rPr>
              <a:t>0.19</a:t>
            </a:r>
            <a:r>
              <a:rPr lang="en-US" altLang="zh-CN" sz="2300" b="1">
                <a:solidFill>
                  <a:srgbClr val="FFFFFF"/>
                </a:solidFill>
              </a:rPr>
              <a:t>, the recall score is </a:t>
            </a:r>
            <a:r>
              <a:rPr lang="en-US" altLang="zh-CN" sz="2300" b="1" u="sng">
                <a:solidFill>
                  <a:srgbClr val="FFFFFF"/>
                </a:solidFill>
              </a:rPr>
              <a:t>0.44</a:t>
            </a:r>
            <a:r>
              <a:rPr lang="en-US" altLang="zh-CN" sz="2300" b="1">
                <a:solidFill>
                  <a:srgbClr val="FFFFFF"/>
                </a:solidFill>
              </a:rPr>
              <a:t>, the f1 score is </a:t>
            </a:r>
            <a:r>
              <a:rPr lang="en-US" altLang="zh-CN" sz="2300" b="1" u="sng">
                <a:solidFill>
                  <a:srgbClr val="FFFFFF"/>
                </a:solidFill>
              </a:rPr>
              <a:t>0.26</a:t>
            </a:r>
            <a:endParaRPr lang="zh-CN" altLang="en-US" sz="2300" b="1" u="sng">
              <a:solidFill>
                <a:srgbClr val="FFFFFF"/>
              </a:solidFill>
            </a:endParaRPr>
          </a:p>
          <a:p>
            <a:pPr marL="0" indent="0" algn="l">
              <a:buNone/>
            </a:pPr>
            <a:r>
              <a:rPr lang="en-US" sz="2300" b="1">
                <a:solidFill>
                  <a:srgbClr val="FFFFFF"/>
                </a:solidFill>
                <a:latin typeface="Söhne" charset="0"/>
              </a:rPr>
              <a:t>Given that this was our baseline, it was an acceptable start.</a:t>
            </a:r>
            <a:r>
              <a:rPr lang="en-US" altLang="zh-CN" sz="2300" b="1">
                <a:solidFill>
                  <a:srgbClr val="FFFFFF"/>
                </a:solidFill>
              </a:rPr>
              <a:t>We are not satisfied with this data, and we will further optimize it later.</a:t>
            </a:r>
            <a:endParaRPr lang="zh-CN" altLang="en-US" sz="2300" b="1">
              <a:solidFill>
                <a:srgbClr val="FFFFFF"/>
              </a:solidFill>
            </a:endParaRPr>
          </a:p>
        </p:txBody>
      </p:sp>
      <p:sp>
        <p:nvSpPr>
          <p:cNvPr id="4" name="标题 3"/>
          <p:cNvSpPr>
            <a:spLocks noGrp="1"/>
          </p:cNvSpPr>
          <p:nvPr>
            <p:ph type="title"/>
          </p:nvPr>
        </p:nvSpPr>
        <p:spPr/>
        <p:txBody>
          <a:bodyPr/>
          <a:lstStyle/>
          <a:p>
            <a:r>
              <a:rPr lang="en-US" altLang="zh-CN">
                <a:solidFill>
                  <a:srgbClr val="FFFFFF"/>
                </a:solidFill>
              </a:rPr>
              <a:t>Naive Bayes</a:t>
            </a:r>
            <a:endParaRPr lang="zh-CN" altLang="en-US"/>
          </a:p>
        </p:txBody>
      </p:sp>
      <p:pic>
        <p:nvPicPr>
          <p:cNvPr id="7" name="图片 6" descr="upload_post_object_v2_2986537506"/>
          <p:cNvPicPr>
            <a:picLocks noChangeAspect="1"/>
          </p:cNvPicPr>
          <p:nvPr/>
        </p:nvPicPr>
        <p:blipFill>
          <a:blip r:embed="rId3"/>
          <a:stretch>
            <a:fillRect/>
          </a:stretch>
        </p:blipFill>
        <p:spPr>
          <a:xfrm>
            <a:off x="309563" y="5386917"/>
            <a:ext cx="6408208" cy="116033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FFFF"/>
                </a:solidFill>
              </a:rPr>
              <a:t>Naive Bayes </a:t>
            </a:r>
            <a:r>
              <a:rPr>
                <a:solidFill>
                  <a:srgbClr val="FFFFFF"/>
                </a:solidFill>
              </a:rPr>
              <a:t>- </a:t>
            </a:r>
            <a:r>
              <a:rPr lang="en-US" altLang="zh-CN">
                <a:solidFill>
                  <a:srgbClr val="FFFFFF"/>
                </a:solidFill>
              </a:rPr>
              <a:t>Confusion Matrix</a:t>
            </a:r>
            <a:endParaRPr lang="zh-CN" altLang="en-US"/>
          </a:p>
        </p:txBody>
      </p:sp>
      <p:pic>
        <p:nvPicPr>
          <p:cNvPr id="3" name="图片 2" descr="upload_post_object_v2_3301906606"/>
          <p:cNvPicPr>
            <a:picLocks noChangeAspect="1"/>
          </p:cNvPicPr>
          <p:nvPr/>
        </p:nvPicPr>
        <p:blipFill>
          <a:blip r:embed="rId2"/>
          <a:stretch>
            <a:fillRect/>
          </a:stretch>
        </p:blipFill>
        <p:spPr>
          <a:xfrm>
            <a:off x="801687" y="1080064"/>
            <a:ext cx="8710653" cy="53908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FFFF"/>
                </a:solidFill>
              </a:rPr>
              <a:t>Naive Bayes</a:t>
            </a:r>
            <a:endParaRPr lang="zh-CN" altLang="en-US"/>
          </a:p>
        </p:txBody>
      </p:sp>
      <p:sp>
        <p:nvSpPr>
          <p:cNvPr id="3" name="内容占位符 2"/>
          <p:cNvSpPr>
            <a:spLocks noGrp="1"/>
          </p:cNvSpPr>
          <p:nvPr>
            <p:ph idx="1"/>
          </p:nvPr>
        </p:nvSpPr>
        <p:spPr>
          <a:xfrm>
            <a:off x="669882" y="1296000"/>
            <a:ext cx="7507904" cy="483466"/>
          </a:xfrm>
        </p:spPr>
        <p:txBody>
          <a:bodyPr/>
          <a:lstStyle/>
          <a:p>
            <a:pPr marL="0" indent="0">
              <a:buNone/>
            </a:pPr>
            <a:r>
              <a:rPr lang="en-US" altLang="zh-CN" sz="1800">
                <a:solidFill>
                  <a:srgbClr val="FFFFFF"/>
                </a:solidFill>
              </a:rPr>
              <a:t>We have tried many things, and here are some of them.</a:t>
            </a:r>
            <a:endParaRPr lang="zh-CN" altLang="en-US" sz="1800">
              <a:solidFill>
                <a:srgbClr val="FFFFFF"/>
              </a:solidFill>
            </a:endParaRPr>
          </a:p>
        </p:txBody>
      </p:sp>
      <p:pic>
        <p:nvPicPr>
          <p:cNvPr id="4" name="图片 3" descr="upload_post_object_v2_1776160028"/>
          <p:cNvPicPr>
            <a:picLocks noChangeAspect="1"/>
          </p:cNvPicPr>
          <p:nvPr/>
        </p:nvPicPr>
        <p:blipFill>
          <a:blip r:embed="rId2"/>
          <a:stretch>
            <a:fillRect/>
          </a:stretch>
        </p:blipFill>
        <p:spPr>
          <a:xfrm>
            <a:off x="656590" y="1991133"/>
            <a:ext cx="7521222" cy="1110555"/>
          </a:xfrm>
          <a:prstGeom prst="rect">
            <a:avLst/>
          </a:prstGeom>
        </p:spPr>
      </p:pic>
      <p:sp>
        <p:nvSpPr>
          <p:cNvPr id="5" name="文本框 4"/>
          <p:cNvSpPr txBox="1"/>
          <p:nvPr userDrawn="1"/>
        </p:nvSpPr>
        <p:spPr>
          <a:xfrm>
            <a:off x="713059" y="3440355"/>
            <a:ext cx="9623753" cy="2789343"/>
          </a:xfrm>
          <a:prstGeom prst="rect">
            <a:avLst/>
          </a:prstGeom>
        </p:spPr>
        <p:txBody>
          <a:bodyPr wrap="square" rtlCol="0">
            <a:noAutofit/>
          </a:bodyPr>
          <a:lstStyle/>
          <a:p>
            <a:pPr lvl="0" algn="l">
              <a:buChar char="•"/>
            </a:pPr>
            <a:r>
              <a:rPr lang="en-US" altLang="zh-CN" sz="2000" b="0">
                <a:solidFill>
                  <a:srgbClr val="FFFFFF"/>
                </a:solidFill>
                <a:latin typeface="Söhne" charset="0"/>
              </a:rPr>
              <a:t>SMOTE</a:t>
            </a:r>
          </a:p>
          <a:p>
            <a:pPr lvl="0" indent="0" algn="l">
              <a:buNone/>
            </a:pPr>
            <a:endParaRPr lang="en-US" sz="2000" b="0">
              <a:solidFill>
                <a:srgbClr val="FFFFFF"/>
              </a:solidFill>
              <a:latin typeface="Söhne" charset="0"/>
            </a:endParaRPr>
          </a:p>
          <a:p>
            <a:pPr lvl="0" algn="l">
              <a:buChar char="•"/>
            </a:pPr>
            <a:r>
              <a:rPr lang="en-US" sz="2000" b="0">
                <a:solidFill>
                  <a:srgbClr val="FFFFFF"/>
                </a:solidFill>
                <a:latin typeface="Söhne" charset="0"/>
              </a:rPr>
              <a:t>Method: We tried oversampling the minority classes to handle class imbalance.</a:t>
            </a:r>
          </a:p>
          <a:p>
            <a:pPr lvl="0" indent="0" algn="l">
              <a:buNone/>
            </a:pPr>
            <a:endParaRPr lang="en-US" sz="2000" b="0">
              <a:solidFill>
                <a:srgbClr val="FFFFFF"/>
              </a:solidFill>
              <a:latin typeface="Söhne" charset="0"/>
            </a:endParaRPr>
          </a:p>
          <a:p>
            <a:pPr lvl="0" algn="l">
              <a:buChar char="•"/>
            </a:pPr>
            <a:r>
              <a:rPr lang="en-US" sz="2000" b="0">
                <a:solidFill>
                  <a:srgbClr val="FFFFFF"/>
                </a:solidFill>
                <a:latin typeface="Söhne" charset="0"/>
              </a:rPr>
              <a:t>Outcome: The accuracy dropped to about 30%. This indicates that while the class distribution became more balanced, the artificially generated samples might not represent the true underlying distribution.</a:t>
            </a:r>
            <a:endParaRPr lang="en-US" altLang="en-US" sz="2000" b="0">
              <a:solidFill>
                <a:srgbClr val="FFFFFF"/>
              </a:solidFill>
              <a:latin typeface="Söhne"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FFFF"/>
                </a:solidFill>
              </a:rPr>
              <a:t>Naive Bayes</a:t>
            </a:r>
            <a:endParaRPr lang="zh-CN" altLang="en-US">
              <a:solidFill>
                <a:srgbClr val="FFFFFF"/>
              </a:solidFill>
            </a:endParaRPr>
          </a:p>
        </p:txBody>
      </p:sp>
      <p:pic>
        <p:nvPicPr>
          <p:cNvPr id="3" name="图片 2" descr="upload_post_object_v2_87660050"/>
          <p:cNvPicPr>
            <a:picLocks noChangeAspect="1"/>
          </p:cNvPicPr>
          <p:nvPr/>
        </p:nvPicPr>
        <p:blipFill>
          <a:blip r:embed="rId2"/>
          <a:stretch>
            <a:fillRect/>
          </a:stretch>
        </p:blipFill>
        <p:spPr>
          <a:xfrm>
            <a:off x="239889" y="1642790"/>
            <a:ext cx="5346168" cy="664094"/>
          </a:xfrm>
          <a:prstGeom prst="rect">
            <a:avLst/>
          </a:prstGeom>
        </p:spPr>
      </p:pic>
      <p:pic>
        <p:nvPicPr>
          <p:cNvPr id="4" name="图片 3" descr="upload_post_object_v2_4102773219"/>
          <p:cNvPicPr>
            <a:picLocks noChangeAspect="1"/>
          </p:cNvPicPr>
          <p:nvPr/>
        </p:nvPicPr>
        <p:blipFill>
          <a:blip r:embed="rId3"/>
          <a:stretch>
            <a:fillRect/>
          </a:stretch>
        </p:blipFill>
        <p:spPr>
          <a:xfrm>
            <a:off x="6081889" y="1627558"/>
            <a:ext cx="5720644" cy="679327"/>
          </a:xfrm>
          <a:prstGeom prst="rect">
            <a:avLst/>
          </a:prstGeom>
        </p:spPr>
      </p:pic>
      <p:sp>
        <p:nvSpPr>
          <p:cNvPr id="5" name="文本框 4"/>
          <p:cNvSpPr txBox="1"/>
          <p:nvPr userDrawn="1"/>
        </p:nvSpPr>
        <p:spPr>
          <a:xfrm>
            <a:off x="239889" y="3908778"/>
            <a:ext cx="5195055" cy="1681903"/>
          </a:xfrm>
          <a:prstGeom prst="rect">
            <a:avLst/>
          </a:prstGeom>
        </p:spPr>
        <p:txBody>
          <a:bodyPr wrap="square" rtlCol="0">
            <a:noAutofit/>
          </a:bodyPr>
          <a:lstStyle/>
          <a:p>
            <a:pPr algn="l"/>
            <a:r>
              <a:rPr lang="en-US" altLang="zh-CN" b="0">
                <a:solidFill>
                  <a:srgbClr val="FFFFFF"/>
                </a:solidFill>
                <a:latin typeface="Söhne" charset="0"/>
              </a:rPr>
              <a:t>Random Oversampling</a:t>
            </a:r>
            <a:endParaRPr lang="en-US" b="0">
              <a:solidFill>
                <a:srgbClr val="FFFFFF"/>
              </a:solidFill>
              <a:latin typeface="Söhne" charset="0"/>
            </a:endParaRPr>
          </a:p>
          <a:p>
            <a:pPr algn="l"/>
            <a:endParaRPr lang="en-US" b="0">
              <a:solidFill>
                <a:srgbClr val="FFFFFF"/>
              </a:solidFill>
              <a:latin typeface="Söhne" charset="0"/>
            </a:endParaRPr>
          </a:p>
          <a:p>
            <a:pPr algn="l"/>
            <a:r>
              <a:rPr lang="en-US" b="0">
                <a:solidFill>
                  <a:srgbClr val="FFFFFF"/>
                </a:solidFill>
                <a:latin typeface="Söhne" charset="0"/>
              </a:rPr>
              <a:t>The accuracy was around 30.5%, which was slightly better than SMOTE but still not great.</a:t>
            </a:r>
            <a:endParaRPr lang="en-US" altLang="en-US" b="0">
              <a:solidFill>
                <a:srgbClr val="FFFFFF"/>
              </a:solidFill>
              <a:latin typeface="Söhne" charset="0"/>
            </a:endParaRPr>
          </a:p>
        </p:txBody>
      </p:sp>
      <p:sp>
        <p:nvSpPr>
          <p:cNvPr id="7" name="文本框 6"/>
          <p:cNvSpPr txBox="1"/>
          <p:nvPr userDrawn="1"/>
        </p:nvSpPr>
        <p:spPr>
          <a:xfrm>
            <a:off x="6194778" y="3908778"/>
            <a:ext cx="5228590" cy="1159792"/>
          </a:xfrm>
          <a:prstGeom prst="rect">
            <a:avLst/>
          </a:prstGeom>
        </p:spPr>
        <p:txBody>
          <a:bodyPr wrap="square" rtlCol="0">
            <a:noAutofit/>
          </a:bodyPr>
          <a:lstStyle/>
          <a:p>
            <a:pPr algn="l"/>
            <a:r>
              <a:rPr lang="en-US" altLang="zh-CN" b="0">
                <a:solidFill>
                  <a:srgbClr val="FFFFFF"/>
                </a:solidFill>
                <a:latin typeface="Söhne" charset="0"/>
              </a:rPr>
              <a:t>Random Undersampling</a:t>
            </a:r>
            <a:endParaRPr lang="en-US" b="0">
              <a:solidFill>
                <a:srgbClr val="FFFFFF"/>
              </a:solidFill>
              <a:latin typeface="Söhne" charset="0"/>
            </a:endParaRPr>
          </a:p>
          <a:p>
            <a:pPr algn="l"/>
            <a:endParaRPr lang="en-US" b="0">
              <a:solidFill>
                <a:srgbClr val="FFFFFF"/>
              </a:solidFill>
              <a:latin typeface="Söhne" charset="0"/>
            </a:endParaRPr>
          </a:p>
          <a:p>
            <a:pPr algn="l"/>
            <a:r>
              <a:rPr lang="en-US" b="0">
                <a:solidFill>
                  <a:srgbClr val="FFFFFF"/>
                </a:solidFill>
                <a:latin typeface="Söhne" charset="0"/>
              </a:rPr>
              <a:t>The accuracy </a:t>
            </a:r>
            <a:r>
              <a:rPr lang="en-US" altLang="zh-CN" b="0">
                <a:solidFill>
                  <a:srgbClr val="FFFFFF"/>
                </a:solidFill>
                <a:latin typeface="Söhne" charset="0"/>
              </a:rPr>
              <a:t>is</a:t>
            </a:r>
            <a:r>
              <a:rPr lang="en-US" b="0">
                <a:solidFill>
                  <a:srgbClr val="FFFFFF"/>
                </a:solidFill>
                <a:latin typeface="Söhne" charset="0"/>
              </a:rPr>
              <a:t> around 12%</a:t>
            </a:r>
            <a:r>
              <a:rPr lang="en-US" altLang="zh-CN" b="0">
                <a:solidFill>
                  <a:srgbClr val="FFFFFF"/>
                </a:solidFill>
                <a:latin typeface="Söhne" charset="0"/>
              </a:rPr>
              <a:t>, that's a very bad result</a:t>
            </a:r>
            <a:endParaRPr lang="en-US" altLang="en-US" b="0">
              <a:solidFill>
                <a:srgbClr val="FFFFFF"/>
              </a:solidFill>
              <a:latin typeface="Söhne"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FFFF"/>
                </a:solidFill>
              </a:rPr>
              <a:t>Naive Bayes</a:t>
            </a:r>
            <a:endParaRPr lang="zh-CN" altLang="en-US">
              <a:solidFill>
                <a:srgbClr val="FFFFFF"/>
              </a:solidFill>
            </a:endParaRPr>
          </a:p>
        </p:txBody>
      </p:sp>
      <p:pic>
        <p:nvPicPr>
          <p:cNvPr id="3" name="图片 2" descr="upload_post_object_v2_3680497409"/>
          <p:cNvPicPr>
            <a:picLocks noChangeAspect="1"/>
          </p:cNvPicPr>
          <p:nvPr/>
        </p:nvPicPr>
        <p:blipFill>
          <a:blip r:embed="rId2"/>
          <a:stretch>
            <a:fillRect/>
          </a:stretch>
        </p:blipFill>
        <p:spPr>
          <a:xfrm>
            <a:off x="669854" y="1673090"/>
            <a:ext cx="5094111" cy="696461"/>
          </a:xfrm>
          <a:prstGeom prst="rect">
            <a:avLst/>
          </a:prstGeom>
        </p:spPr>
      </p:pic>
      <p:sp>
        <p:nvSpPr>
          <p:cNvPr id="4" name="文本框 3"/>
          <p:cNvSpPr txBox="1"/>
          <p:nvPr userDrawn="1"/>
        </p:nvSpPr>
        <p:spPr>
          <a:xfrm>
            <a:off x="564444" y="1207000"/>
            <a:ext cx="3852545" cy="337185"/>
          </a:xfrm>
          <a:prstGeom prst="rect">
            <a:avLst/>
          </a:prstGeom>
        </p:spPr>
        <p:txBody>
          <a:bodyPr wrap="none" rtlCol="0">
            <a:spAutoFit/>
          </a:bodyPr>
          <a:lstStyle/>
          <a:p>
            <a:pPr algn="l"/>
            <a:r>
              <a:rPr lang="en-US" sz="1600" b="0">
                <a:solidFill>
                  <a:srgbClr val="FFFFFF"/>
                </a:solidFill>
                <a:latin typeface="Söhne" charset="0"/>
              </a:rPr>
              <a:t>ADASYN (Adaptive Synthetic Sampling):</a:t>
            </a:r>
            <a:endParaRPr lang="en-US" altLang="en-US" sz="1600" b="0">
              <a:solidFill>
                <a:srgbClr val="FFFFFF"/>
              </a:solidFill>
              <a:latin typeface="Söhne" charset="0"/>
            </a:endParaRPr>
          </a:p>
        </p:txBody>
      </p:sp>
      <p:pic>
        <p:nvPicPr>
          <p:cNvPr id="5" name="图片 4" descr="upload_post_object_v2_11364878"/>
          <p:cNvPicPr>
            <a:picLocks noChangeAspect="1"/>
          </p:cNvPicPr>
          <p:nvPr/>
        </p:nvPicPr>
        <p:blipFill>
          <a:blip r:embed="rId3"/>
          <a:stretch>
            <a:fillRect/>
          </a:stretch>
        </p:blipFill>
        <p:spPr>
          <a:xfrm>
            <a:off x="669854" y="2962217"/>
            <a:ext cx="5094111" cy="596966"/>
          </a:xfrm>
          <a:prstGeom prst="rect">
            <a:avLst/>
          </a:prstGeom>
        </p:spPr>
      </p:pic>
      <p:sp>
        <p:nvSpPr>
          <p:cNvPr id="6" name="文本框 5"/>
          <p:cNvSpPr txBox="1"/>
          <p:nvPr userDrawn="1"/>
        </p:nvSpPr>
        <p:spPr>
          <a:xfrm>
            <a:off x="669854" y="2601384"/>
            <a:ext cx="1775460" cy="337185"/>
          </a:xfrm>
          <a:prstGeom prst="rect">
            <a:avLst/>
          </a:prstGeom>
        </p:spPr>
        <p:txBody>
          <a:bodyPr wrap="none" rtlCol="0">
            <a:spAutoFit/>
          </a:bodyPr>
          <a:lstStyle/>
          <a:p>
            <a:pPr algn="l"/>
            <a:r>
              <a:rPr lang="en-US" sz="1600" b="0">
                <a:solidFill>
                  <a:srgbClr val="FFFFFF"/>
                </a:solidFill>
                <a:latin typeface="Söhne" charset="0"/>
              </a:rPr>
              <a:t>Feature Selection</a:t>
            </a:r>
            <a:endParaRPr lang="en-US" altLang="en-US" sz="1600" b="0">
              <a:solidFill>
                <a:srgbClr val="FFFFFF"/>
              </a:solidFill>
              <a:latin typeface="Söhne" charset="0"/>
            </a:endParaRPr>
          </a:p>
        </p:txBody>
      </p:sp>
      <p:pic>
        <p:nvPicPr>
          <p:cNvPr id="7" name="图片 6" descr="upload_post_object_v2_3433520103"/>
          <p:cNvPicPr>
            <a:picLocks noChangeAspect="1"/>
          </p:cNvPicPr>
          <p:nvPr/>
        </p:nvPicPr>
        <p:blipFill>
          <a:blip r:embed="rId4"/>
          <a:stretch>
            <a:fillRect/>
          </a:stretch>
        </p:blipFill>
        <p:spPr>
          <a:xfrm>
            <a:off x="669854" y="4327596"/>
            <a:ext cx="5094111" cy="644723"/>
          </a:xfrm>
          <a:prstGeom prst="rect">
            <a:avLst/>
          </a:prstGeom>
        </p:spPr>
      </p:pic>
      <p:sp>
        <p:nvSpPr>
          <p:cNvPr id="8" name="文本框 7"/>
          <p:cNvSpPr txBox="1"/>
          <p:nvPr userDrawn="1"/>
        </p:nvSpPr>
        <p:spPr>
          <a:xfrm>
            <a:off x="669854" y="3744031"/>
            <a:ext cx="5172146" cy="583565"/>
          </a:xfrm>
          <a:prstGeom prst="rect">
            <a:avLst/>
          </a:prstGeom>
        </p:spPr>
        <p:txBody>
          <a:bodyPr wrap="square" rtlCol="0">
            <a:noAutofit/>
          </a:bodyPr>
          <a:lstStyle/>
          <a:p>
            <a:pPr lvl="0" indent="0" algn="l">
              <a:buNone/>
            </a:pPr>
            <a:r>
              <a:rPr lang="en-US" sz="1600" b="0">
                <a:solidFill>
                  <a:srgbClr val="FFFFFF"/>
                </a:solidFill>
                <a:latin typeface="Söhne" charset="0"/>
              </a:rPr>
              <a:t>Adjusted the </a:t>
            </a:r>
            <a:r>
              <a:rPr lang="en-US" sz="1600" b="0">
                <a:solidFill>
                  <a:srgbClr val="FFFFFF"/>
                </a:solidFill>
                <a:latin typeface="Söhne Mono" charset="0"/>
              </a:rPr>
              <a:t>alpha</a:t>
            </a:r>
            <a:r>
              <a:rPr lang="en-US" sz="1600" b="0">
                <a:solidFill>
                  <a:srgbClr val="FFFFFF"/>
                </a:solidFill>
                <a:latin typeface="Söhne" charset="0"/>
              </a:rPr>
              <a:t> parameter of the Naive Bayes model. </a:t>
            </a:r>
            <a:r>
              <a:rPr lang="en-US" altLang="zh-CN" sz="1600" b="0">
                <a:solidFill>
                  <a:srgbClr val="FFFFFF"/>
                </a:solidFill>
                <a:latin typeface="Söhne" charset="0"/>
              </a:rPr>
              <a:t>But n</a:t>
            </a:r>
            <a:r>
              <a:rPr lang="en-US" sz="1600" b="0">
                <a:solidFill>
                  <a:srgbClr val="FFFFFF"/>
                </a:solidFill>
                <a:latin typeface="Söhne" charset="0"/>
              </a:rPr>
              <a:t>o significant change in performance.</a:t>
            </a:r>
            <a:endParaRPr lang="en-US" altLang="en-US" sz="1600" b="0">
              <a:solidFill>
                <a:srgbClr val="FFFFFF"/>
              </a:solidFill>
            </a:endParaRPr>
          </a:p>
        </p:txBody>
      </p:sp>
      <p:pic>
        <p:nvPicPr>
          <p:cNvPr id="9" name="图片 8" descr="upload_post_object_v2_2856535928"/>
          <p:cNvPicPr>
            <a:picLocks noChangeAspect="1"/>
          </p:cNvPicPr>
          <p:nvPr/>
        </p:nvPicPr>
        <p:blipFill>
          <a:blip r:embed="rId5"/>
          <a:stretch>
            <a:fillRect/>
          </a:stretch>
        </p:blipFill>
        <p:spPr>
          <a:xfrm>
            <a:off x="669854" y="5678298"/>
            <a:ext cx="6039556" cy="856886"/>
          </a:xfrm>
          <a:prstGeom prst="rect">
            <a:avLst/>
          </a:prstGeom>
        </p:spPr>
      </p:pic>
      <p:sp>
        <p:nvSpPr>
          <p:cNvPr id="10" name="文本框 9"/>
          <p:cNvSpPr txBox="1"/>
          <p:nvPr userDrawn="1"/>
        </p:nvSpPr>
        <p:spPr>
          <a:xfrm>
            <a:off x="669854" y="5155763"/>
            <a:ext cx="1737995" cy="337185"/>
          </a:xfrm>
          <a:prstGeom prst="rect">
            <a:avLst/>
          </a:prstGeom>
        </p:spPr>
        <p:txBody>
          <a:bodyPr wrap="none" rtlCol="0">
            <a:spAutoFit/>
          </a:bodyPr>
          <a:lstStyle/>
          <a:p>
            <a:pPr algn="l"/>
            <a:r>
              <a:rPr lang="en-US" sz="1600" b="0">
                <a:solidFill>
                  <a:srgbClr val="FFFFFF"/>
                </a:solidFill>
                <a:latin typeface="Söhne" charset="0"/>
              </a:rPr>
              <a:t>Interaction Terms</a:t>
            </a:r>
            <a:endParaRPr lang="en-US" altLang="en-US" sz="1600" b="0">
              <a:solidFill>
                <a:srgbClr val="FFFFFF"/>
              </a:solidFill>
              <a:latin typeface="Söhne"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FFFF"/>
                </a:solidFill>
              </a:rPr>
              <a:t>Naive Bayes</a:t>
            </a:r>
            <a:endParaRPr lang="zh-CN" altLang="en-US"/>
          </a:p>
        </p:txBody>
      </p:sp>
      <p:sp>
        <p:nvSpPr>
          <p:cNvPr id="3" name="文本框 2"/>
          <p:cNvSpPr txBox="1"/>
          <p:nvPr userDrawn="1"/>
        </p:nvSpPr>
        <p:spPr>
          <a:xfrm>
            <a:off x="669854" y="1298222"/>
            <a:ext cx="8434244" cy="456495"/>
          </a:xfrm>
          <a:prstGeom prst="rect">
            <a:avLst/>
          </a:prstGeom>
        </p:spPr>
        <p:txBody>
          <a:bodyPr wrap="square" rtlCol="0">
            <a:noAutofit/>
          </a:bodyPr>
          <a:lstStyle/>
          <a:p>
            <a:r>
              <a:rPr lang="en-US" altLang="zh-CN" sz="2000">
                <a:solidFill>
                  <a:srgbClr val="FFFFFF"/>
                </a:solidFill>
              </a:rPr>
              <a:t>In comparison, it seems that use PCA for optimization is the best choice</a:t>
            </a:r>
            <a:r>
              <a:rPr lang="en-US" altLang="zh-CN"/>
              <a:t>.</a:t>
            </a:r>
            <a:endParaRPr lang="zh-CN" altLang="en-US"/>
          </a:p>
        </p:txBody>
      </p:sp>
      <p:pic>
        <p:nvPicPr>
          <p:cNvPr id="4" name="图片 3" descr="upload_post_object_v2_1649488031"/>
          <p:cNvPicPr>
            <a:picLocks noChangeAspect="1"/>
          </p:cNvPicPr>
          <p:nvPr/>
        </p:nvPicPr>
        <p:blipFill>
          <a:blip r:embed="rId2"/>
          <a:stretch>
            <a:fillRect/>
          </a:stretch>
        </p:blipFill>
        <p:spPr>
          <a:xfrm>
            <a:off x="669854" y="2162881"/>
            <a:ext cx="11009586" cy="1496616"/>
          </a:xfrm>
          <a:prstGeom prst="rect">
            <a:avLst/>
          </a:prstGeom>
        </p:spPr>
      </p:pic>
      <p:sp>
        <p:nvSpPr>
          <p:cNvPr id="5" name="文本框 4"/>
          <p:cNvSpPr txBox="1"/>
          <p:nvPr userDrawn="1"/>
        </p:nvSpPr>
        <p:spPr>
          <a:xfrm>
            <a:off x="669854" y="4430889"/>
            <a:ext cx="10184765" cy="1014730"/>
          </a:xfrm>
          <a:prstGeom prst="rect">
            <a:avLst/>
          </a:prstGeom>
        </p:spPr>
        <p:txBody>
          <a:bodyPr wrap="none" rtlCol="0">
            <a:spAutoFit/>
          </a:bodyPr>
          <a:lstStyle/>
          <a:p>
            <a:pPr lvl="0" algn="l">
              <a:buChar char="•"/>
            </a:pPr>
            <a:r>
              <a:rPr lang="en-US" sz="2000" b="0">
                <a:solidFill>
                  <a:srgbClr val="FFFFFF"/>
                </a:solidFill>
                <a:latin typeface="Söhne" charset="0"/>
              </a:rPr>
              <a:t>Method: Used Principal Component Analysis to reduce the dimensionality of the dataset.</a:t>
            </a:r>
          </a:p>
          <a:p>
            <a:pPr lvl="0" indent="0" algn="l">
              <a:buNone/>
            </a:pPr>
            <a:endParaRPr lang="en-US" sz="2000" b="0">
              <a:solidFill>
                <a:srgbClr val="FFFFFF"/>
              </a:solidFill>
              <a:latin typeface="Söhne" charset="0"/>
            </a:endParaRPr>
          </a:p>
          <a:p>
            <a:pPr lvl="0" algn="l">
              <a:buChar char="•"/>
            </a:pPr>
            <a:r>
              <a:rPr lang="en-US" sz="2000" b="0">
                <a:solidFill>
                  <a:srgbClr val="FFFFFF"/>
                </a:solidFill>
                <a:latin typeface="Söhne" charset="0"/>
              </a:rPr>
              <a:t>Outcome: The accuracy improved notably to about 49.6%.</a:t>
            </a:r>
            <a:endParaRPr lang="en-US" altLang="en-US" sz="2000" b="0">
              <a:solidFill>
                <a:srgbClr val="FFFFFF"/>
              </a:solidFill>
              <a:latin typeface="Söhne"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FFFF"/>
                </a:solidFill>
              </a:rPr>
              <a:t>Naive Bayes</a:t>
            </a:r>
            <a:endParaRPr lang="zh-CN" altLang="en-US"/>
          </a:p>
        </p:txBody>
      </p:sp>
      <p:pic>
        <p:nvPicPr>
          <p:cNvPr id="4" name="图片 3" descr="upload_post_object_v2_2436644108"/>
          <p:cNvPicPr>
            <a:picLocks noChangeAspect="1"/>
          </p:cNvPicPr>
          <p:nvPr/>
        </p:nvPicPr>
        <p:blipFill>
          <a:blip r:embed="rId2"/>
          <a:stretch>
            <a:fillRect/>
          </a:stretch>
        </p:blipFill>
        <p:spPr>
          <a:xfrm>
            <a:off x="428448" y="1208794"/>
            <a:ext cx="6478728" cy="53507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FFFF"/>
                </a:solidFill>
              </a:rPr>
              <a:t>Naive Bayes</a:t>
            </a:r>
            <a:endParaRPr lang="zh-CN" altLang="en-US"/>
          </a:p>
        </p:txBody>
      </p:sp>
      <p:pic>
        <p:nvPicPr>
          <p:cNvPr id="3" name="图片 2" descr="upload_post_object_v2_2750718444"/>
          <p:cNvPicPr>
            <a:picLocks noChangeAspect="1"/>
          </p:cNvPicPr>
          <p:nvPr/>
        </p:nvPicPr>
        <p:blipFill>
          <a:blip r:embed="rId2"/>
          <a:stretch>
            <a:fillRect/>
          </a:stretch>
        </p:blipFill>
        <p:spPr>
          <a:xfrm>
            <a:off x="259292" y="1222905"/>
            <a:ext cx="6582731" cy="4275810"/>
          </a:xfrm>
          <a:prstGeom prst="rect">
            <a:avLst/>
          </a:prstGeom>
        </p:spPr>
      </p:pic>
      <p:sp>
        <p:nvSpPr>
          <p:cNvPr id="4" name="文本框 3"/>
          <p:cNvSpPr txBox="1"/>
          <p:nvPr userDrawn="1"/>
        </p:nvSpPr>
        <p:spPr>
          <a:xfrm>
            <a:off x="7422444" y="1222869"/>
            <a:ext cx="4664146" cy="4060049"/>
          </a:xfrm>
          <a:prstGeom prst="rect">
            <a:avLst/>
          </a:prstGeom>
        </p:spPr>
        <p:txBody>
          <a:bodyPr wrap="square" rtlCol="0">
            <a:noAutofit/>
          </a:bodyPr>
          <a:lstStyle/>
          <a:p>
            <a:pPr lvl="0" algn="l">
              <a:buChar char="•"/>
            </a:pPr>
            <a:r>
              <a:rPr lang="en-US" b="0">
                <a:solidFill>
                  <a:srgbClr val="FFFFFF"/>
                </a:solidFill>
                <a:latin typeface="Söhne" charset="0"/>
              </a:rPr>
              <a:t>We applied PCA to reduce the dimensions of the data.</a:t>
            </a:r>
          </a:p>
          <a:p>
            <a:pPr lvl="0" algn="l">
              <a:buChar char="•"/>
            </a:pPr>
            <a:endParaRPr lang="en-US" b="0">
              <a:solidFill>
                <a:srgbClr val="FFFFFF"/>
              </a:solidFill>
              <a:latin typeface="Söhne" charset="0"/>
            </a:endParaRPr>
          </a:p>
          <a:p>
            <a:pPr lvl="0" algn="l">
              <a:buChar char="•"/>
            </a:pPr>
            <a:r>
              <a:rPr lang="en-US" b="0">
                <a:solidFill>
                  <a:srgbClr val="FFFFFF"/>
                </a:solidFill>
                <a:latin typeface="Söhne" charset="0"/>
              </a:rPr>
              <a:t>We retained 95% of the original variance, which means we kept most of the important information.</a:t>
            </a:r>
          </a:p>
          <a:p>
            <a:pPr lvl="0" algn="l">
              <a:buChar char="•"/>
            </a:pPr>
            <a:endParaRPr lang="en-US" b="0">
              <a:solidFill>
                <a:srgbClr val="FFFFFF"/>
              </a:solidFill>
              <a:latin typeface="Söhne" charset="0"/>
            </a:endParaRPr>
          </a:p>
          <a:p>
            <a:pPr lvl="0" algn="l">
              <a:buChar char="•"/>
            </a:pPr>
            <a:r>
              <a:rPr lang="en-US" b="0">
                <a:solidFill>
                  <a:srgbClr val="FFFFFF"/>
                </a:solidFill>
                <a:latin typeface="Söhne" charset="0"/>
              </a:rPr>
              <a:t>By using the transformed data with reduced dimensions, we observed an improvement in the model's accuracy, precision, recall, and F1 score.</a:t>
            </a:r>
            <a:endParaRPr lang="en-US" altLang="en-US" b="0">
              <a:solidFill>
                <a:srgbClr val="FFFFFF"/>
              </a:solidFill>
              <a:latin typeface="Söhne"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FFFF"/>
                </a:solidFill>
              </a:rPr>
              <a:t>Naive Bayes </a:t>
            </a:r>
            <a:r>
              <a:rPr>
                <a:solidFill>
                  <a:srgbClr val="FFFFFF"/>
                </a:solidFill>
              </a:rPr>
              <a:t>- </a:t>
            </a:r>
            <a:r>
              <a:rPr lang="en-US" altLang="zh-CN">
                <a:solidFill>
                  <a:srgbClr val="FFFFFF"/>
                </a:solidFill>
              </a:rPr>
              <a:t>Conclusion</a:t>
            </a:r>
            <a:endParaRPr lang="zh-CN" altLang="en-US"/>
          </a:p>
        </p:txBody>
      </p:sp>
      <p:pic>
        <p:nvPicPr>
          <p:cNvPr id="4" name="图片 3" descr="upload_post_object_v2_2512486749"/>
          <p:cNvPicPr>
            <a:picLocks noChangeAspect="1"/>
          </p:cNvPicPr>
          <p:nvPr/>
        </p:nvPicPr>
        <p:blipFill>
          <a:blip r:embed="rId2"/>
          <a:stretch>
            <a:fillRect/>
          </a:stretch>
        </p:blipFill>
        <p:spPr>
          <a:xfrm>
            <a:off x="550333" y="1401056"/>
            <a:ext cx="10047111" cy="1342231"/>
          </a:xfrm>
          <a:prstGeom prst="rect">
            <a:avLst/>
          </a:prstGeom>
        </p:spPr>
      </p:pic>
      <p:sp>
        <p:nvSpPr>
          <p:cNvPr id="5" name="文本框 4"/>
          <p:cNvSpPr txBox="1"/>
          <p:nvPr userDrawn="1"/>
        </p:nvSpPr>
        <p:spPr>
          <a:xfrm>
            <a:off x="669854" y="3509574"/>
            <a:ext cx="9927590" cy="2328333"/>
          </a:xfrm>
          <a:prstGeom prst="rect">
            <a:avLst/>
          </a:prstGeom>
        </p:spPr>
        <p:txBody>
          <a:bodyPr wrap="square" rtlCol="0">
            <a:noAutofit/>
          </a:bodyPr>
          <a:lstStyle/>
          <a:p>
            <a:pPr algn="l"/>
            <a:r>
              <a:rPr lang="en-US" sz="2000" b="1">
                <a:solidFill>
                  <a:srgbClr val="FFFFFF"/>
                </a:solidFill>
                <a:latin typeface="Söhne" charset="0"/>
              </a:rPr>
              <a:t>The dataset poses challenges, possibly due to its inherent complexity, noise, or imbalance. While we tried various techniques, achieving an accuracy above 50% was challenging. The Naive Bayes classifier, being a relatively simple model, might have limitations in capturing the complexities of this dataset. Advanced models or deeper domain-specific feature engineering might offer better results.</a:t>
            </a:r>
            <a:endParaRPr lang="en-US" altLang="en-US" sz="2000" b="1">
              <a:solidFill>
                <a:srgbClr val="FFFFFF"/>
              </a:solidFill>
              <a:latin typeface="Söhne"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675" y="1065530"/>
            <a:ext cx="12324715" cy="4726940"/>
          </a:xfrm>
          <a:prstGeom prst="rect">
            <a:avLst/>
          </a:prstGeom>
          <a:gradFill>
            <a:gsLst>
              <a:gs pos="0">
                <a:srgbClr val="012D48"/>
              </a:gs>
              <a:gs pos="39000">
                <a:srgbClr val="012943"/>
              </a:gs>
              <a:gs pos="66000">
                <a:srgbClr val="01152D"/>
              </a:gs>
              <a:gs pos="100000">
                <a:srgbClr val="01061A"/>
              </a:gs>
            </a:gsLst>
            <a:lin ang="0" scaled="0"/>
          </a:gradFill>
          <a:ln>
            <a:noFill/>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86342ed9b911810ceca07c4be018d2be"/>
          <p:cNvPicPr>
            <a:picLocks noChangeAspect="1"/>
          </p:cNvPicPr>
          <p:nvPr/>
        </p:nvPicPr>
        <p:blipFill>
          <a:blip r:embed="rId3"/>
          <a:stretch>
            <a:fillRect/>
          </a:stretch>
        </p:blipFill>
        <p:spPr>
          <a:xfrm>
            <a:off x="5186045" y="1526540"/>
            <a:ext cx="7071995" cy="3793490"/>
          </a:xfrm>
          <a:prstGeom prst="rect">
            <a:avLst/>
          </a:prstGeom>
        </p:spPr>
      </p:pic>
      <p:grpSp>
        <p:nvGrpSpPr>
          <p:cNvPr id="96" name="组合 95"/>
          <p:cNvGrpSpPr/>
          <p:nvPr/>
        </p:nvGrpSpPr>
        <p:grpSpPr>
          <a:xfrm>
            <a:off x="28480" y="2613920"/>
            <a:ext cx="6409785" cy="1620000"/>
            <a:chOff x="2848599" y="2619000"/>
            <a:chExt cx="6409785" cy="1620000"/>
          </a:xfrm>
        </p:grpSpPr>
        <p:grpSp>
          <p:nvGrpSpPr>
            <p:cNvPr id="89" name="组合 88"/>
            <p:cNvGrpSpPr/>
            <p:nvPr/>
          </p:nvGrpSpPr>
          <p:grpSpPr>
            <a:xfrm>
              <a:off x="2848599" y="2619000"/>
              <a:ext cx="1620000" cy="1620000"/>
              <a:chOff x="5345056" y="2549071"/>
              <a:chExt cx="1620000" cy="1620000"/>
            </a:xfrm>
          </p:grpSpPr>
          <p:sp>
            <p:nvSpPr>
              <p:cNvPr id="87" name="矩形: 圆角 86"/>
              <p:cNvSpPr/>
              <p:nvPr/>
            </p:nvSpPr>
            <p:spPr>
              <a:xfrm>
                <a:off x="5345056" y="2549071"/>
                <a:ext cx="1620000" cy="1620000"/>
              </a:xfrm>
              <a:prstGeom prst="roundRect">
                <a:avLst>
                  <a:gd name="adj" fmla="val 11282"/>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ln>
                    <a:solidFill>
                      <a:schemeClr val="accent2"/>
                    </a:solidFill>
                  </a:ln>
                  <a:solidFill>
                    <a:prstClr val="white"/>
                  </a:solidFill>
                  <a:cs typeface="+mn-ea"/>
                  <a:sym typeface="+mn-lt"/>
                </a:endParaRPr>
              </a:p>
            </p:txBody>
          </p:sp>
          <p:sp>
            <p:nvSpPr>
              <p:cNvPr id="88" name="文本框 87"/>
              <p:cNvSpPr txBox="1"/>
              <p:nvPr/>
            </p:nvSpPr>
            <p:spPr>
              <a:xfrm>
                <a:off x="5580741" y="2697352"/>
                <a:ext cx="1322798" cy="1323439"/>
              </a:xfrm>
              <a:prstGeom prst="rect">
                <a:avLst/>
              </a:prstGeom>
              <a:noFill/>
            </p:spPr>
            <p:txBody>
              <a:bodyPr wrap="none" rtlCol="0">
                <a:spAutoFit/>
              </a:bodyPr>
              <a:lstStyle/>
              <a:p>
                <a:pPr algn="ctr">
                  <a:defRPr/>
                </a:pPr>
                <a:r>
                  <a:rPr lang="en-US" altLang="zh-CN" sz="8000">
                    <a:solidFill>
                      <a:schemeClr val="bg1"/>
                    </a:solidFill>
                    <a:cs typeface="+mn-ea"/>
                    <a:sym typeface="+mn-lt"/>
                  </a:rPr>
                  <a:t>01</a:t>
                </a:r>
              </a:p>
            </p:txBody>
          </p:sp>
        </p:grpSp>
        <p:grpSp>
          <p:nvGrpSpPr>
            <p:cNvPr id="95" name="组合 94"/>
            <p:cNvGrpSpPr/>
            <p:nvPr/>
          </p:nvGrpSpPr>
          <p:grpSpPr>
            <a:xfrm>
              <a:off x="4633186" y="2634099"/>
              <a:ext cx="4625198" cy="1366997"/>
              <a:chOff x="4633186" y="2621783"/>
              <a:chExt cx="4625198" cy="1366997"/>
            </a:xfrm>
          </p:grpSpPr>
          <p:sp>
            <p:nvSpPr>
              <p:cNvPr id="90" name="矩形 89"/>
              <p:cNvSpPr/>
              <p:nvPr/>
            </p:nvSpPr>
            <p:spPr>
              <a:xfrm>
                <a:off x="4633186" y="2946340"/>
                <a:ext cx="1651000" cy="583565"/>
              </a:xfrm>
              <a:prstGeom prst="rect">
                <a:avLst/>
              </a:prstGeom>
            </p:spPr>
            <p:txBody>
              <a:bodyPr wrap="none">
                <a:spAutoFit/>
              </a:bodyPr>
              <a:lstStyle/>
              <a:p>
                <a:pPr algn="l">
                  <a:defRPr/>
                </a:pPr>
                <a:r>
                  <a:rPr lang="en-US" altLang="zh-CN" sz="3200" b="1" noProof="0">
                    <a:ln>
                      <a:noFill/>
                    </a:ln>
                    <a:solidFill>
                      <a:schemeClr val="bg1"/>
                    </a:solidFill>
                    <a:effectLst/>
                    <a:uLnTx/>
                    <a:uFillTx/>
                    <a:cs typeface="+mn-ea"/>
                    <a:sym typeface="+mn-lt"/>
                  </a:rPr>
                  <a:t>Dataset</a:t>
                </a:r>
                <a:endParaRPr lang="en-US" altLang="zh-CN" sz="3200" b="1" noProof="0" dirty="0">
                  <a:ln>
                    <a:noFill/>
                  </a:ln>
                  <a:solidFill>
                    <a:schemeClr val="bg1"/>
                  </a:solidFill>
                  <a:effectLst/>
                  <a:uLnTx/>
                  <a:uFillTx/>
                  <a:cs typeface="+mn-ea"/>
                  <a:sym typeface="+mn-lt"/>
                </a:endParaRPr>
              </a:p>
            </p:txBody>
          </p:sp>
          <p:sp>
            <p:nvSpPr>
              <p:cNvPr id="91" name="矩形 90"/>
              <p:cNvSpPr/>
              <p:nvPr/>
            </p:nvSpPr>
            <p:spPr>
              <a:xfrm>
                <a:off x="4633186" y="2621783"/>
                <a:ext cx="1339021" cy="369332"/>
              </a:xfrm>
              <a:prstGeom prst="rect">
                <a:avLst/>
              </a:prstGeom>
            </p:spPr>
            <p:txBody>
              <a:bodyPr wrap="none">
                <a:spAutoFit/>
              </a:bodyPr>
              <a:lstStyle/>
              <a:p>
                <a:pPr>
                  <a:defRPr/>
                </a:pPr>
                <a:r>
                  <a:rPr lang="en-US" altLang="zh-CN">
                    <a:solidFill>
                      <a:prstClr val="white"/>
                    </a:solidFill>
                    <a:cs typeface="+mn-ea"/>
                    <a:sym typeface="+mn-lt"/>
                  </a:rPr>
                  <a:t>PART ONE</a:t>
                </a:r>
                <a:endParaRPr lang="zh-CN" altLang="en-US">
                  <a:solidFill>
                    <a:prstClr val="white"/>
                  </a:solidFill>
                  <a:cs typeface="+mn-ea"/>
                  <a:sym typeface="+mn-lt"/>
                </a:endParaRPr>
              </a:p>
            </p:txBody>
          </p:sp>
          <p:sp>
            <p:nvSpPr>
              <p:cNvPr id="92" name="矩形 91"/>
              <p:cNvSpPr/>
              <p:nvPr/>
            </p:nvSpPr>
            <p:spPr>
              <a:xfrm>
                <a:off x="4633186" y="3620480"/>
                <a:ext cx="4625198" cy="368300"/>
              </a:xfrm>
              <a:prstGeom prst="rect">
                <a:avLst/>
              </a:prstGeom>
            </p:spPr>
            <p:txBody>
              <a:bodyPr wrap="square">
                <a:spAutoFit/>
              </a:bodyPr>
              <a:lstStyle/>
              <a:p>
                <a:pPr>
                  <a:lnSpc>
                    <a:spcPct val="150000"/>
                  </a:lnSpc>
                  <a:defRPr/>
                </a:pPr>
                <a:r>
                  <a:rPr lang="en-US" altLang="zh-CN" sz="1200" dirty="0">
                    <a:solidFill>
                      <a:srgbClr val="FFFFFF"/>
                    </a:solidFill>
                    <a:latin typeface="ui-sans-serif" charset="0"/>
                    <a:cs typeface="+mn-ea"/>
                    <a:sym typeface="+mn-lt"/>
                  </a:rPr>
                  <a:t>the quality of white wine</a:t>
                </a:r>
                <a:endParaRPr lang="en-US" altLang="zh-CN" sz="1200" b="0" dirty="0">
                  <a:solidFill>
                    <a:srgbClr val="FFFFFF"/>
                  </a:solidFill>
                  <a:latin typeface="ui-sans-serif" charset="0"/>
                  <a:cs typeface="+mn-ea"/>
                  <a:sym typeface="+mn-lt"/>
                </a:endParaRPr>
              </a:p>
            </p:txBody>
          </p:sp>
          <p:cxnSp>
            <p:nvCxnSpPr>
              <p:cNvPr id="94" name="直接连接符 93"/>
              <p:cNvCxnSpPr/>
              <p:nvPr/>
            </p:nvCxnSpPr>
            <p:spPr>
              <a:xfrm>
                <a:off x="4734786" y="3575797"/>
                <a:ext cx="3420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2715" y="1065530"/>
            <a:ext cx="12324715" cy="4726940"/>
          </a:xfrm>
          <a:prstGeom prst="rect">
            <a:avLst/>
          </a:prstGeom>
          <a:gradFill>
            <a:gsLst>
              <a:gs pos="0">
                <a:srgbClr val="012D48"/>
              </a:gs>
              <a:gs pos="39000">
                <a:srgbClr val="012943"/>
              </a:gs>
              <a:gs pos="66000">
                <a:srgbClr val="01152D"/>
              </a:gs>
              <a:gs pos="100000">
                <a:srgbClr val="01061A"/>
              </a:gs>
            </a:gsLst>
            <a:lin ang="0" scaled="0"/>
          </a:gradFill>
          <a:ln>
            <a:noFill/>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86342ed9b911810ceca07c4be018d2be"/>
          <p:cNvPicPr>
            <a:picLocks noChangeAspect="1"/>
          </p:cNvPicPr>
          <p:nvPr/>
        </p:nvPicPr>
        <p:blipFill>
          <a:blip r:embed="rId3"/>
          <a:stretch>
            <a:fillRect/>
          </a:stretch>
        </p:blipFill>
        <p:spPr>
          <a:xfrm>
            <a:off x="5186045" y="1526540"/>
            <a:ext cx="7071995" cy="3793490"/>
          </a:xfrm>
          <a:prstGeom prst="rect">
            <a:avLst/>
          </a:prstGeom>
        </p:spPr>
      </p:pic>
      <p:grpSp>
        <p:nvGrpSpPr>
          <p:cNvPr id="95" name="组合 94"/>
          <p:cNvGrpSpPr/>
          <p:nvPr/>
        </p:nvGrpSpPr>
        <p:grpSpPr>
          <a:xfrm>
            <a:off x="396240" y="2745740"/>
            <a:ext cx="5417820" cy="1546860"/>
            <a:chOff x="4633186" y="2621783"/>
            <a:chExt cx="4625198" cy="1366997"/>
          </a:xfrm>
        </p:grpSpPr>
        <p:sp>
          <p:nvSpPr>
            <p:cNvPr id="90" name="矩形 89"/>
            <p:cNvSpPr/>
            <p:nvPr/>
          </p:nvSpPr>
          <p:spPr>
            <a:xfrm>
              <a:off x="4633186" y="3130490"/>
              <a:ext cx="2983865" cy="515710"/>
            </a:xfrm>
            <a:prstGeom prst="rect">
              <a:avLst/>
            </a:prstGeom>
          </p:spPr>
          <p:txBody>
            <a:bodyPr wrap="square">
              <a:spAutoFit/>
            </a:bodyPr>
            <a:lstStyle/>
            <a:p>
              <a:pPr>
                <a:defRPr/>
              </a:pPr>
              <a:r>
                <a:rPr lang="en-US" altLang="zh-CN" sz="3200">
                  <a:solidFill>
                    <a:schemeClr val="bg1"/>
                  </a:solidFill>
                  <a:cs typeface="+mn-ea"/>
                  <a:sym typeface="+mn-lt"/>
                </a:rPr>
                <a:t>Random Forest</a:t>
              </a:r>
            </a:p>
          </p:txBody>
        </p:sp>
        <p:sp>
          <p:nvSpPr>
            <p:cNvPr id="91" name="矩形 90"/>
            <p:cNvSpPr/>
            <p:nvPr/>
          </p:nvSpPr>
          <p:spPr>
            <a:xfrm>
              <a:off x="4633186" y="2621783"/>
              <a:ext cx="1350604" cy="325475"/>
            </a:xfrm>
            <a:prstGeom prst="rect">
              <a:avLst/>
            </a:prstGeom>
          </p:spPr>
          <p:txBody>
            <a:bodyPr wrap="square">
              <a:spAutoFit/>
            </a:bodyPr>
            <a:lstStyle/>
            <a:p>
              <a:pPr>
                <a:defRPr/>
              </a:pPr>
              <a:r>
                <a:rPr lang="en-US" altLang="zh-CN">
                  <a:solidFill>
                    <a:prstClr val="white"/>
                  </a:solidFill>
                  <a:cs typeface="+mn-ea"/>
                  <a:sym typeface="+mn-lt"/>
                </a:rPr>
                <a:t>PART </a:t>
              </a:r>
              <a:r>
                <a:rPr lang="en-US">
                  <a:solidFill>
                    <a:prstClr val="white"/>
                  </a:solidFill>
                  <a:cs typeface="+mn-ea"/>
                  <a:sym typeface="+mn-lt"/>
                </a:rPr>
                <a:t>three</a:t>
              </a:r>
            </a:p>
          </p:txBody>
        </p:sp>
        <p:sp>
          <p:nvSpPr>
            <p:cNvPr id="92" name="矩形 91"/>
            <p:cNvSpPr/>
            <p:nvPr/>
          </p:nvSpPr>
          <p:spPr>
            <a:xfrm>
              <a:off x="4633186" y="3620480"/>
              <a:ext cx="4625198" cy="368300"/>
            </a:xfrm>
            <a:prstGeom prst="rect">
              <a:avLst/>
            </a:prstGeom>
          </p:spPr>
          <p:txBody>
            <a:bodyPr wrap="square">
              <a:spAutoFit/>
            </a:bodyPr>
            <a:lstStyle/>
            <a:p>
              <a:pPr>
                <a:lnSpc>
                  <a:spcPct val="150000"/>
                </a:lnSpc>
                <a:defRPr/>
              </a:pPr>
              <a:endParaRPr lang="zh-CN" altLang="en-US" sz="1200">
                <a:solidFill>
                  <a:srgbClr val="FFFFFF"/>
                </a:solidFill>
              </a:endParaRPr>
            </a:p>
          </p:txBody>
        </p:sp>
        <p:cxnSp>
          <p:nvCxnSpPr>
            <p:cNvPr id="94" name="直接连接符 93"/>
            <p:cNvCxnSpPr/>
            <p:nvPr/>
          </p:nvCxnSpPr>
          <p:spPr>
            <a:xfrm>
              <a:off x="4734786" y="3713592"/>
              <a:ext cx="3420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396219" y="4116325"/>
            <a:ext cx="5266690" cy="368300"/>
          </a:xfrm>
          <a:prstGeom prst="rect">
            <a:avLst/>
          </a:prstGeom>
        </p:spPr>
        <p:txBody>
          <a:bodyPr wrap="square">
            <a:spAutoFit/>
          </a:bodyPr>
          <a:lstStyle/>
          <a:p>
            <a:pPr>
              <a:lnSpc>
                <a:spcPct val="150000"/>
              </a:lnSpc>
              <a:defRPr/>
            </a:pPr>
            <a:r>
              <a:rPr lang="zh-CN" altLang="en-US" sz="1200">
                <a:solidFill>
                  <a:srgbClr val="FFFFFF"/>
                </a:solidFill>
              </a:rPr>
              <a:t>Using </a:t>
            </a:r>
            <a:r>
              <a:rPr lang="en-US" altLang="zh-CN" sz="1200">
                <a:solidFill>
                  <a:srgbClr val="FFFFFF"/>
                </a:solidFill>
              </a:rPr>
              <a:t>Random Forest</a:t>
            </a:r>
            <a:r>
              <a:rPr lang="zh-CN" altLang="en-US" sz="1200">
                <a:solidFill>
                  <a:srgbClr val="FFFFFF"/>
                </a:solidFill>
              </a:rPr>
              <a:t> to Analyze Wine Quality Data</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平行四边形 86"/>
          <p:cNvSpPr/>
          <p:nvPr>
            <p:custDataLst>
              <p:tags r:id="rId2"/>
            </p:custDataLst>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custDataLst>
              <p:tags r:id="rId3"/>
            </p:custDataLst>
          </p:nvPr>
        </p:nvSpPr>
        <p:spPr>
          <a:xfrm>
            <a:off x="4095750" y="466830"/>
            <a:ext cx="4000500" cy="521970"/>
          </a:xfrm>
          <a:prstGeom prst="rect">
            <a:avLst/>
          </a:prstGeom>
          <a:noFill/>
        </p:spPr>
        <p:txBody>
          <a:bodyPr wrap="square" rtlCol="0">
            <a:spAutoFit/>
          </a:bodyPr>
          <a:lstStyle/>
          <a:p>
            <a:pPr algn="ctr"/>
            <a:r>
              <a:rPr lang="en-US" altLang="en-US" sz="2800" b="0" spc="406" dirty="0">
                <a:solidFill>
                  <a:srgbClr val="FFFFFF"/>
                </a:solidFill>
                <a:latin typeface="Söhne" charset="0"/>
                <a:ea typeface="微软雅黑" panose="020B0503020204020204" pitchFamily="34" charset="-122"/>
                <a:sym typeface="Arial" panose="020B0604020202020204" pitchFamily="34" charset="0"/>
              </a:rPr>
              <a:t>Random Forest</a:t>
            </a:r>
          </a:p>
        </p:txBody>
      </p:sp>
      <p:pic>
        <p:nvPicPr>
          <p:cNvPr id="2" name="图片 1"/>
          <p:cNvPicPr>
            <a:picLocks noChangeAspect="1"/>
          </p:cNvPicPr>
          <p:nvPr>
            <p:custDataLst>
              <p:tags r:id="rId4"/>
            </p:custDataLst>
          </p:nvPr>
        </p:nvPicPr>
        <p:blipFill>
          <a:blip r:embed="rId7"/>
          <a:stretch>
            <a:fillRect/>
          </a:stretch>
        </p:blipFill>
        <p:spPr>
          <a:xfrm>
            <a:off x="226060" y="2039620"/>
            <a:ext cx="6685280" cy="3157220"/>
          </a:xfrm>
          <a:prstGeom prst="rect">
            <a:avLst/>
          </a:prstGeom>
        </p:spPr>
      </p:pic>
      <p:sp>
        <p:nvSpPr>
          <p:cNvPr id="3" name="文本框 2"/>
          <p:cNvSpPr txBox="1"/>
          <p:nvPr/>
        </p:nvSpPr>
        <p:spPr>
          <a:xfrm>
            <a:off x="7322820" y="1664335"/>
            <a:ext cx="4639945" cy="4030980"/>
          </a:xfrm>
          <a:prstGeom prst="rect">
            <a:avLst/>
          </a:prstGeom>
          <a:noFill/>
        </p:spPr>
        <p:txBody>
          <a:bodyPr wrap="square" rtlCol="0">
            <a:spAutoFit/>
          </a:bodyPr>
          <a:lstStyle/>
          <a:p>
            <a:r>
              <a:rPr lang="en-US" altLang="zh-CN" sz="3200" b="1">
                <a:solidFill>
                  <a:schemeClr val="bg1"/>
                </a:solidFill>
                <a:latin typeface="+mj-ea"/>
                <a:ea typeface="+mj-ea"/>
              </a:rPr>
              <a:t>Five Parameters </a:t>
            </a:r>
            <a:r>
              <a:rPr lang="zh-CN" altLang="en-US" sz="3200" b="1">
                <a:solidFill>
                  <a:schemeClr val="bg1"/>
                </a:solidFill>
                <a:latin typeface="+mj-ea"/>
                <a:ea typeface="+mj-ea"/>
              </a:rPr>
              <a:t>：</a:t>
            </a:r>
          </a:p>
          <a:p>
            <a:endParaRPr lang="zh-CN" altLang="en-US" sz="2400" b="1">
              <a:solidFill>
                <a:schemeClr val="bg1"/>
              </a:solidFill>
              <a:latin typeface="+mj-ea"/>
              <a:ea typeface="+mj-ea"/>
            </a:endParaRPr>
          </a:p>
          <a:p>
            <a:r>
              <a:rPr lang="en-US" altLang="zh-CN" sz="2000" b="1">
                <a:solidFill>
                  <a:schemeClr val="bg1"/>
                </a:solidFill>
                <a:latin typeface="+mj-ea"/>
                <a:ea typeface="+mj-ea"/>
              </a:rPr>
              <a:t>· n_estimators</a:t>
            </a:r>
            <a:r>
              <a:rPr lang="zh-CN" altLang="en-US" sz="2000" b="1">
                <a:solidFill>
                  <a:schemeClr val="bg1"/>
                </a:solidFill>
                <a:latin typeface="+mj-ea"/>
                <a:ea typeface="+mj-ea"/>
              </a:rPr>
              <a:t>：</a:t>
            </a:r>
            <a:r>
              <a:rPr lang="en-US" altLang="zh-CN" sz="2000" b="1">
                <a:solidFill>
                  <a:schemeClr val="bg1"/>
                </a:solidFill>
                <a:latin typeface="+mj-ea"/>
                <a:ea typeface="+mj-ea"/>
              </a:rPr>
              <a:t>number of trees</a:t>
            </a:r>
          </a:p>
          <a:p>
            <a:endParaRPr lang="en-US" altLang="zh-CN" sz="2000" b="1">
              <a:solidFill>
                <a:schemeClr val="bg1"/>
              </a:solidFill>
              <a:latin typeface="+mj-ea"/>
              <a:ea typeface="+mj-ea"/>
            </a:endParaRPr>
          </a:p>
          <a:p>
            <a:r>
              <a:rPr lang="en-US" altLang="zh-CN" sz="2000" b="1">
                <a:solidFill>
                  <a:schemeClr val="bg1"/>
                </a:solidFill>
                <a:latin typeface="+mj-ea"/>
                <a:ea typeface="+mj-ea"/>
              </a:rPr>
              <a:t>· criterion</a:t>
            </a:r>
            <a:r>
              <a:rPr lang="zh-CN" altLang="en-US" sz="2000" b="1">
                <a:solidFill>
                  <a:schemeClr val="bg1"/>
                </a:solidFill>
                <a:latin typeface="+mj-ea"/>
                <a:ea typeface="+mj-ea"/>
              </a:rPr>
              <a:t>：</a:t>
            </a:r>
            <a:r>
              <a:rPr lang="en-US" altLang="zh-CN" sz="2000" b="1">
                <a:solidFill>
                  <a:schemeClr val="bg1"/>
                </a:solidFill>
                <a:latin typeface="+mj-ea"/>
                <a:ea typeface="+mj-ea"/>
              </a:rPr>
              <a:t>entropy or gini</a:t>
            </a:r>
          </a:p>
          <a:p>
            <a:endParaRPr lang="en-US" altLang="zh-CN" sz="2000" b="1">
              <a:solidFill>
                <a:schemeClr val="bg1"/>
              </a:solidFill>
              <a:latin typeface="+mj-ea"/>
              <a:ea typeface="+mj-ea"/>
            </a:endParaRPr>
          </a:p>
          <a:p>
            <a:r>
              <a:rPr lang="en-US" altLang="zh-CN" sz="2000" b="1">
                <a:solidFill>
                  <a:schemeClr val="bg1"/>
                </a:solidFill>
                <a:latin typeface="+mj-ea"/>
                <a:ea typeface="+mj-ea"/>
              </a:rPr>
              <a:t>· max_depth</a:t>
            </a:r>
          </a:p>
          <a:p>
            <a:endParaRPr lang="en-US" altLang="zh-CN" sz="2000" b="1">
              <a:solidFill>
                <a:schemeClr val="bg1"/>
              </a:solidFill>
              <a:latin typeface="+mj-ea"/>
              <a:ea typeface="+mj-ea"/>
            </a:endParaRPr>
          </a:p>
          <a:p>
            <a:r>
              <a:rPr lang="en-US" altLang="zh-CN" sz="2000" b="1">
                <a:solidFill>
                  <a:schemeClr val="bg1"/>
                </a:solidFill>
                <a:latin typeface="+mj-ea"/>
                <a:ea typeface="+mj-ea"/>
              </a:rPr>
              <a:t>· min_samples_split</a:t>
            </a:r>
          </a:p>
          <a:p>
            <a:endParaRPr lang="en-US" altLang="zh-CN" sz="2000" b="1">
              <a:solidFill>
                <a:schemeClr val="bg1"/>
              </a:solidFill>
              <a:latin typeface="+mj-ea"/>
              <a:ea typeface="+mj-ea"/>
            </a:endParaRPr>
          </a:p>
          <a:p>
            <a:r>
              <a:rPr lang="en-US" altLang="zh-CN" sz="2000" b="1">
                <a:solidFill>
                  <a:schemeClr val="bg1"/>
                </a:solidFill>
                <a:latin typeface="+mj-ea"/>
                <a:ea typeface="+mj-ea"/>
              </a:rPr>
              <a:t>· min_samples_leaf</a:t>
            </a:r>
          </a:p>
          <a:p>
            <a:endParaRPr lang="en-US" altLang="zh-CN" sz="2000" b="1">
              <a:solidFill>
                <a:schemeClr val="bg1"/>
              </a:solidFill>
              <a:latin typeface="+mj-ea"/>
              <a:ea typeface="+mj-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ldLvl="0" animBg="1"/>
      <p:bldP spid="8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平行四边形 86"/>
          <p:cNvSpPr/>
          <p:nvPr>
            <p:custDataLst>
              <p:tags r:id="rId2"/>
            </p:custDataLst>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custDataLst>
              <p:tags r:id="rId3"/>
            </p:custDataLst>
          </p:nvPr>
        </p:nvSpPr>
        <p:spPr>
          <a:xfrm>
            <a:off x="4095750" y="466830"/>
            <a:ext cx="4000500" cy="521970"/>
          </a:xfrm>
          <a:prstGeom prst="rect">
            <a:avLst/>
          </a:prstGeom>
          <a:noFill/>
        </p:spPr>
        <p:txBody>
          <a:bodyPr wrap="square" rtlCol="0">
            <a:spAutoFit/>
          </a:bodyPr>
          <a:lstStyle/>
          <a:p>
            <a:pPr algn="ctr"/>
            <a:r>
              <a:rPr lang="en-US" altLang="en-US" sz="2800" b="0" spc="406" dirty="0">
                <a:solidFill>
                  <a:srgbClr val="FFFFFF"/>
                </a:solidFill>
                <a:latin typeface="Söhne" charset="0"/>
                <a:ea typeface="微软雅黑" panose="020B0503020204020204" pitchFamily="34" charset="-122"/>
                <a:sym typeface="Arial" panose="020B0604020202020204" pitchFamily="34" charset="0"/>
              </a:rPr>
              <a:t>Random Forest</a:t>
            </a:r>
          </a:p>
        </p:txBody>
      </p:sp>
      <p:pic>
        <p:nvPicPr>
          <p:cNvPr id="4" name="图片 3"/>
          <p:cNvPicPr>
            <a:picLocks noChangeAspect="1"/>
          </p:cNvPicPr>
          <p:nvPr/>
        </p:nvPicPr>
        <p:blipFill>
          <a:blip r:embed="rId7"/>
          <a:stretch>
            <a:fillRect/>
          </a:stretch>
        </p:blipFill>
        <p:spPr>
          <a:xfrm>
            <a:off x="6096000" y="1223645"/>
            <a:ext cx="5951220" cy="4145280"/>
          </a:xfrm>
          <a:prstGeom prst="rect">
            <a:avLst/>
          </a:prstGeom>
        </p:spPr>
      </p:pic>
      <p:sp>
        <p:nvSpPr>
          <p:cNvPr id="6" name="文本框 5"/>
          <p:cNvSpPr txBox="1"/>
          <p:nvPr/>
        </p:nvSpPr>
        <p:spPr>
          <a:xfrm>
            <a:off x="1069975" y="2893060"/>
            <a:ext cx="4064000" cy="1476375"/>
          </a:xfrm>
          <a:prstGeom prst="rect">
            <a:avLst/>
          </a:prstGeom>
          <a:noFill/>
        </p:spPr>
        <p:txBody>
          <a:bodyPr wrap="square" rtlCol="0">
            <a:spAutoFit/>
          </a:bodyPr>
          <a:lstStyle/>
          <a:p>
            <a:r>
              <a:rPr lang="en-US" altLang="zh-CN" sz="2400">
                <a:solidFill>
                  <a:schemeClr val="bg1"/>
                </a:solidFill>
              </a:rPr>
              <a:t>criterion=’entropy’, n_estimators = i,</a:t>
            </a:r>
          </a:p>
          <a:p>
            <a:r>
              <a:rPr lang="en-US" altLang="zh-CN" sz="2400">
                <a:solidFill>
                  <a:schemeClr val="bg1"/>
                </a:solidFill>
              </a:rPr>
              <a:t>...</a:t>
            </a:r>
            <a:r>
              <a:rPr lang="en-US" altLang="zh-CN">
                <a:solidFill>
                  <a:schemeClr val="bg1"/>
                </a:solidFill>
              </a:rPr>
              <a:t> </a:t>
            </a:r>
          </a:p>
          <a:p>
            <a:r>
              <a:rPr lang="en-US" altLang="zh-CN">
                <a:solidFill>
                  <a:schemeClr val="bg1"/>
                </a:solidFill>
              </a:rPr>
              <a:t>others = default value</a:t>
            </a:r>
          </a:p>
        </p:txBody>
      </p:sp>
      <p:sp>
        <p:nvSpPr>
          <p:cNvPr id="9" name="文本框 8"/>
          <p:cNvSpPr txBox="1"/>
          <p:nvPr/>
        </p:nvSpPr>
        <p:spPr>
          <a:xfrm>
            <a:off x="2073910" y="4428490"/>
            <a:ext cx="447675" cy="1079500"/>
          </a:xfrm>
          <a:prstGeom prst="rect">
            <a:avLst/>
          </a:prstGeom>
          <a:noFill/>
        </p:spPr>
        <p:txBody>
          <a:bodyPr wrap="none" rtlCol="0" anchor="t">
            <a:noAutofit/>
          </a:bodyPr>
          <a:lstStyle/>
          <a:p>
            <a:r>
              <a:rPr lang="zh-CN" altLang="en-US" sz="4800">
                <a:solidFill>
                  <a:schemeClr val="bg1"/>
                </a:solidFill>
                <a:latin typeface="Arial" panose="020B0604020202020204" pitchFamily="34" charset="0"/>
                <a:cs typeface="Arial" panose="020B0604020202020204" pitchFamily="34" charset="0"/>
              </a:rPr>
              <a:t>↓</a:t>
            </a:r>
          </a:p>
        </p:txBody>
      </p:sp>
      <p:sp>
        <p:nvSpPr>
          <p:cNvPr id="10" name="文本框 9"/>
          <p:cNvSpPr txBox="1"/>
          <p:nvPr/>
        </p:nvSpPr>
        <p:spPr>
          <a:xfrm>
            <a:off x="1069975" y="5507990"/>
            <a:ext cx="4064000" cy="460375"/>
          </a:xfrm>
          <a:prstGeom prst="rect">
            <a:avLst/>
          </a:prstGeom>
          <a:noFill/>
        </p:spPr>
        <p:txBody>
          <a:bodyPr wrap="square" rtlCol="0">
            <a:spAutoFit/>
          </a:bodyPr>
          <a:lstStyle/>
          <a:p>
            <a:r>
              <a:rPr lang="en-US" altLang="zh-CN" sz="2400">
                <a:solidFill>
                  <a:schemeClr val="bg1"/>
                </a:solidFill>
              </a:rPr>
              <a:t>n_estimators = 365 is best</a:t>
            </a:r>
          </a:p>
        </p:txBody>
      </p:sp>
      <p:pic>
        <p:nvPicPr>
          <p:cNvPr id="11" name="图片 10"/>
          <p:cNvPicPr>
            <a:picLocks noChangeAspect="1"/>
          </p:cNvPicPr>
          <p:nvPr>
            <p:custDataLst>
              <p:tags r:id="rId4"/>
            </p:custDataLst>
          </p:nvPr>
        </p:nvPicPr>
        <p:blipFill>
          <a:blip r:embed="rId8"/>
          <a:stretch>
            <a:fillRect/>
          </a:stretch>
        </p:blipFill>
        <p:spPr>
          <a:xfrm>
            <a:off x="0" y="1536065"/>
            <a:ext cx="6019800" cy="952500"/>
          </a:xfrm>
          <a:prstGeom prst="rect">
            <a:avLst/>
          </a:prstGeom>
        </p:spPr>
      </p:pic>
      <p:pic>
        <p:nvPicPr>
          <p:cNvPr id="12" name="图片 11"/>
          <p:cNvPicPr>
            <a:picLocks noChangeAspect="1"/>
          </p:cNvPicPr>
          <p:nvPr/>
        </p:nvPicPr>
        <p:blipFill>
          <a:blip r:embed="rId9"/>
          <a:stretch>
            <a:fillRect/>
          </a:stretch>
        </p:blipFill>
        <p:spPr>
          <a:xfrm>
            <a:off x="5791200" y="2196465"/>
            <a:ext cx="6256020" cy="40462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ldLvl="0" animBg="1"/>
      <p:bldP spid="8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平行四边形 86"/>
          <p:cNvSpPr/>
          <p:nvPr>
            <p:custDataLst>
              <p:tags r:id="rId2"/>
            </p:custDataLst>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custDataLst>
              <p:tags r:id="rId3"/>
            </p:custDataLst>
          </p:nvPr>
        </p:nvSpPr>
        <p:spPr>
          <a:xfrm>
            <a:off x="4095750" y="466830"/>
            <a:ext cx="4000500" cy="521970"/>
          </a:xfrm>
          <a:prstGeom prst="rect">
            <a:avLst/>
          </a:prstGeom>
          <a:noFill/>
        </p:spPr>
        <p:txBody>
          <a:bodyPr wrap="square" rtlCol="0">
            <a:spAutoFit/>
          </a:bodyPr>
          <a:lstStyle/>
          <a:p>
            <a:pPr algn="ctr"/>
            <a:r>
              <a:rPr lang="en-US" altLang="en-US" sz="2800" b="0" spc="406" dirty="0">
                <a:solidFill>
                  <a:srgbClr val="FFFFFF"/>
                </a:solidFill>
                <a:latin typeface="Söhne" charset="0"/>
                <a:ea typeface="微软雅黑" panose="020B0503020204020204" pitchFamily="34" charset="-122"/>
                <a:sym typeface="Arial" panose="020B0604020202020204" pitchFamily="34" charset="0"/>
              </a:rPr>
              <a:t>Random Forest</a:t>
            </a:r>
          </a:p>
        </p:txBody>
      </p:sp>
      <p:pic>
        <p:nvPicPr>
          <p:cNvPr id="7" name="图片 6"/>
          <p:cNvPicPr>
            <a:picLocks noChangeAspect="1"/>
          </p:cNvPicPr>
          <p:nvPr>
            <p:custDataLst>
              <p:tags r:id="rId4"/>
            </p:custDataLst>
          </p:nvPr>
        </p:nvPicPr>
        <p:blipFill>
          <a:blip r:embed="rId12"/>
          <a:stretch>
            <a:fillRect/>
          </a:stretch>
        </p:blipFill>
        <p:spPr>
          <a:xfrm>
            <a:off x="272415" y="1419860"/>
            <a:ext cx="3068320" cy="1271905"/>
          </a:xfrm>
          <a:prstGeom prst="rect">
            <a:avLst/>
          </a:prstGeom>
        </p:spPr>
      </p:pic>
      <p:pic>
        <p:nvPicPr>
          <p:cNvPr id="5" name="图片 4"/>
          <p:cNvPicPr>
            <a:picLocks noChangeAspect="1"/>
          </p:cNvPicPr>
          <p:nvPr>
            <p:custDataLst>
              <p:tags r:id="rId5"/>
            </p:custDataLst>
          </p:nvPr>
        </p:nvPicPr>
        <p:blipFill>
          <a:blip r:embed="rId13"/>
          <a:stretch>
            <a:fillRect/>
          </a:stretch>
        </p:blipFill>
        <p:spPr>
          <a:xfrm>
            <a:off x="1963420" y="4518660"/>
            <a:ext cx="3227070" cy="1694180"/>
          </a:xfrm>
          <a:prstGeom prst="rect">
            <a:avLst/>
          </a:prstGeom>
        </p:spPr>
      </p:pic>
      <p:pic>
        <p:nvPicPr>
          <p:cNvPr id="8" name="图片 7"/>
          <p:cNvPicPr>
            <a:picLocks noChangeAspect="1"/>
          </p:cNvPicPr>
          <p:nvPr>
            <p:custDataLst>
              <p:tags r:id="rId6"/>
            </p:custDataLst>
          </p:nvPr>
        </p:nvPicPr>
        <p:blipFill>
          <a:blip r:embed="rId14"/>
          <a:stretch>
            <a:fillRect/>
          </a:stretch>
        </p:blipFill>
        <p:spPr>
          <a:xfrm>
            <a:off x="6020435" y="1195070"/>
            <a:ext cx="3077845" cy="1891665"/>
          </a:xfrm>
          <a:prstGeom prst="rect">
            <a:avLst/>
          </a:prstGeom>
        </p:spPr>
      </p:pic>
      <p:cxnSp>
        <p:nvCxnSpPr>
          <p:cNvPr id="9" name="直接箭头连接符 8"/>
          <p:cNvCxnSpPr/>
          <p:nvPr/>
        </p:nvCxnSpPr>
        <p:spPr>
          <a:xfrm>
            <a:off x="1187450" y="3017520"/>
            <a:ext cx="1547495" cy="1256665"/>
          </a:xfrm>
          <a:prstGeom prst="straightConnector1">
            <a:avLst/>
          </a:prstGeom>
          <a:ln w="31750" cap="rnd">
            <a:solidFill>
              <a:schemeClr val="bg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10" name="直接箭头连接符 9"/>
          <p:cNvCxnSpPr/>
          <p:nvPr>
            <p:custDataLst>
              <p:tags r:id="rId7"/>
            </p:custDataLst>
          </p:nvPr>
        </p:nvCxnSpPr>
        <p:spPr>
          <a:xfrm flipV="1">
            <a:off x="4463415" y="2436495"/>
            <a:ext cx="1417320" cy="1841500"/>
          </a:xfrm>
          <a:prstGeom prst="straightConnector1">
            <a:avLst/>
          </a:prstGeom>
          <a:ln w="31750" cap="rnd">
            <a:solidFill>
              <a:schemeClr val="bg1"/>
            </a:solidFill>
            <a:round/>
            <a:tailEnd type="arrow" w="med" len="med"/>
          </a:ln>
        </p:spPr>
        <p:style>
          <a:lnRef idx="0">
            <a:srgbClr val="FFFFFF"/>
          </a:lnRef>
          <a:fillRef idx="0">
            <a:srgbClr val="FFFFFF"/>
          </a:fillRef>
          <a:effectRef idx="0">
            <a:srgbClr val="FFFFFF"/>
          </a:effectRef>
          <a:fontRef idx="minor">
            <a:schemeClr val="tx1"/>
          </a:fontRef>
        </p:style>
      </p:cxnSp>
      <p:pic>
        <p:nvPicPr>
          <p:cNvPr id="11" name="图片 10"/>
          <p:cNvPicPr>
            <a:picLocks noChangeAspect="1"/>
          </p:cNvPicPr>
          <p:nvPr>
            <p:custDataLst>
              <p:tags r:id="rId8"/>
            </p:custDataLst>
          </p:nvPr>
        </p:nvPicPr>
        <p:blipFill>
          <a:blip r:embed="rId15"/>
          <a:stretch>
            <a:fillRect/>
          </a:stretch>
        </p:blipFill>
        <p:spPr>
          <a:xfrm>
            <a:off x="8336280" y="4123690"/>
            <a:ext cx="3496310" cy="2258060"/>
          </a:xfrm>
          <a:prstGeom prst="rect">
            <a:avLst/>
          </a:prstGeom>
        </p:spPr>
      </p:pic>
      <p:cxnSp>
        <p:nvCxnSpPr>
          <p:cNvPr id="12" name="直接箭头连接符 11"/>
          <p:cNvCxnSpPr/>
          <p:nvPr>
            <p:custDataLst>
              <p:tags r:id="rId9"/>
            </p:custDataLst>
          </p:nvPr>
        </p:nvCxnSpPr>
        <p:spPr>
          <a:xfrm>
            <a:off x="9316085" y="2436495"/>
            <a:ext cx="1580515" cy="1539240"/>
          </a:xfrm>
          <a:prstGeom prst="straightConnector1">
            <a:avLst/>
          </a:prstGeom>
          <a:ln w="31750" cap="rnd">
            <a:solidFill>
              <a:schemeClr val="bg1"/>
            </a:solidFill>
            <a:round/>
            <a:tailEnd type="arrow" w="med" len="med"/>
          </a:ln>
        </p:spPr>
        <p:style>
          <a:lnRef idx="0">
            <a:srgbClr val="FFFFFF"/>
          </a:lnRef>
          <a:fillRef idx="0">
            <a:srgbClr val="FFFFFF"/>
          </a:fillRef>
          <a:effectRef idx="0">
            <a:srgbClr val="FFFFFF"/>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ldLvl="0" animBg="1"/>
      <p:bldP spid="8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平行四边形 86"/>
          <p:cNvSpPr/>
          <p:nvPr>
            <p:custDataLst>
              <p:tags r:id="rId2"/>
            </p:custDataLst>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custDataLst>
              <p:tags r:id="rId3"/>
            </p:custDataLst>
          </p:nvPr>
        </p:nvSpPr>
        <p:spPr>
          <a:xfrm>
            <a:off x="4095750" y="466830"/>
            <a:ext cx="4000500" cy="521970"/>
          </a:xfrm>
          <a:prstGeom prst="rect">
            <a:avLst/>
          </a:prstGeom>
          <a:noFill/>
        </p:spPr>
        <p:txBody>
          <a:bodyPr wrap="square" rtlCol="0">
            <a:spAutoFit/>
          </a:bodyPr>
          <a:lstStyle/>
          <a:p>
            <a:pPr algn="ctr"/>
            <a:r>
              <a:rPr lang="en-US" altLang="en-US" sz="2800" b="0" spc="406" dirty="0">
                <a:solidFill>
                  <a:srgbClr val="FFFFFF"/>
                </a:solidFill>
                <a:latin typeface="Söhne" charset="0"/>
                <a:ea typeface="微软雅黑" panose="020B0503020204020204" pitchFamily="34" charset="-122"/>
                <a:sym typeface="Arial" panose="020B0604020202020204" pitchFamily="34" charset="0"/>
              </a:rPr>
              <a:t>Random Forest</a:t>
            </a:r>
          </a:p>
        </p:txBody>
      </p:sp>
      <p:pic>
        <p:nvPicPr>
          <p:cNvPr id="6" name="图片 5"/>
          <p:cNvPicPr>
            <a:picLocks noChangeAspect="1"/>
          </p:cNvPicPr>
          <p:nvPr>
            <p:custDataLst>
              <p:tags r:id="rId4"/>
            </p:custDataLst>
          </p:nvPr>
        </p:nvPicPr>
        <p:blipFill>
          <a:blip r:embed="rId7"/>
          <a:stretch>
            <a:fillRect/>
          </a:stretch>
        </p:blipFill>
        <p:spPr>
          <a:xfrm>
            <a:off x="599440" y="1745615"/>
            <a:ext cx="3496310" cy="2258060"/>
          </a:xfrm>
          <a:prstGeom prst="rect">
            <a:avLst/>
          </a:prstGeom>
        </p:spPr>
      </p:pic>
      <p:pic>
        <p:nvPicPr>
          <p:cNvPr id="2" name="图片 1"/>
          <p:cNvPicPr>
            <a:picLocks noChangeAspect="1"/>
          </p:cNvPicPr>
          <p:nvPr/>
        </p:nvPicPr>
        <p:blipFill>
          <a:blip r:embed="rId8"/>
          <a:srcRect r="5978"/>
          <a:stretch>
            <a:fillRect/>
          </a:stretch>
        </p:blipFill>
        <p:spPr>
          <a:xfrm>
            <a:off x="5659755" y="1337945"/>
            <a:ext cx="6243955" cy="4593590"/>
          </a:xfrm>
          <a:prstGeom prst="rect">
            <a:avLst/>
          </a:prstGeom>
        </p:spPr>
      </p:pic>
      <p:pic>
        <p:nvPicPr>
          <p:cNvPr id="3" name="图片 2"/>
          <p:cNvPicPr>
            <a:picLocks noChangeAspect="1"/>
          </p:cNvPicPr>
          <p:nvPr/>
        </p:nvPicPr>
        <p:blipFill>
          <a:blip r:embed="rId9"/>
          <a:stretch>
            <a:fillRect/>
          </a:stretch>
        </p:blipFill>
        <p:spPr>
          <a:xfrm>
            <a:off x="267335" y="4540885"/>
            <a:ext cx="5212080" cy="98298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ldLvl="0" animBg="1"/>
      <p:bldP spid="8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平行四边形 86"/>
          <p:cNvSpPr/>
          <p:nvPr>
            <p:custDataLst>
              <p:tags r:id="rId2"/>
            </p:custDataLst>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custDataLst>
              <p:tags r:id="rId3"/>
            </p:custDataLst>
          </p:nvPr>
        </p:nvSpPr>
        <p:spPr>
          <a:xfrm>
            <a:off x="4095750" y="466830"/>
            <a:ext cx="4000500" cy="521970"/>
          </a:xfrm>
          <a:prstGeom prst="rect">
            <a:avLst/>
          </a:prstGeom>
          <a:noFill/>
        </p:spPr>
        <p:txBody>
          <a:bodyPr wrap="square" rtlCol="0">
            <a:spAutoFit/>
          </a:bodyPr>
          <a:lstStyle/>
          <a:p>
            <a:pPr algn="ctr"/>
            <a:r>
              <a:rPr lang="en-US" altLang="en-US" sz="2800" b="0" spc="406" dirty="0">
                <a:solidFill>
                  <a:srgbClr val="FFFFFF"/>
                </a:solidFill>
                <a:latin typeface="Söhne" charset="0"/>
                <a:ea typeface="微软雅黑" panose="020B0503020204020204" pitchFamily="34" charset="-122"/>
                <a:sym typeface="Arial" panose="020B0604020202020204" pitchFamily="34" charset="0"/>
              </a:rPr>
              <a:t>Random Forest</a:t>
            </a:r>
          </a:p>
        </p:txBody>
      </p:sp>
      <p:pic>
        <p:nvPicPr>
          <p:cNvPr id="4" name="图片 3"/>
          <p:cNvPicPr>
            <a:picLocks noChangeAspect="1"/>
          </p:cNvPicPr>
          <p:nvPr>
            <p:custDataLst>
              <p:tags r:id="rId4"/>
            </p:custDataLst>
          </p:nvPr>
        </p:nvPicPr>
        <p:blipFill>
          <a:blip r:embed="rId9"/>
          <a:stretch>
            <a:fillRect/>
          </a:stretch>
        </p:blipFill>
        <p:spPr>
          <a:xfrm>
            <a:off x="805180" y="1720850"/>
            <a:ext cx="3152140" cy="2193290"/>
          </a:xfrm>
          <a:prstGeom prst="rect">
            <a:avLst/>
          </a:prstGeom>
        </p:spPr>
      </p:pic>
      <p:pic>
        <p:nvPicPr>
          <p:cNvPr id="5" name="图片 4"/>
          <p:cNvPicPr>
            <a:picLocks noChangeAspect="1"/>
          </p:cNvPicPr>
          <p:nvPr>
            <p:custDataLst>
              <p:tags r:id="rId5"/>
            </p:custDataLst>
          </p:nvPr>
        </p:nvPicPr>
        <p:blipFill>
          <a:blip r:embed="rId10"/>
          <a:stretch>
            <a:fillRect/>
          </a:stretch>
        </p:blipFill>
        <p:spPr>
          <a:xfrm>
            <a:off x="5764530" y="1362710"/>
            <a:ext cx="6049010" cy="4745990"/>
          </a:xfrm>
          <a:prstGeom prst="rect">
            <a:avLst/>
          </a:prstGeom>
        </p:spPr>
      </p:pic>
      <p:pic>
        <p:nvPicPr>
          <p:cNvPr id="7" name="图片 6"/>
          <p:cNvPicPr>
            <a:picLocks noChangeAspect="1"/>
          </p:cNvPicPr>
          <p:nvPr>
            <p:custDataLst>
              <p:tags r:id="rId6"/>
            </p:custDataLst>
          </p:nvPr>
        </p:nvPicPr>
        <p:blipFill>
          <a:blip r:embed="rId11"/>
          <a:srcRect r="7026"/>
          <a:stretch>
            <a:fillRect/>
          </a:stretch>
        </p:blipFill>
        <p:spPr>
          <a:xfrm>
            <a:off x="321310" y="4502150"/>
            <a:ext cx="5285105" cy="10287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ldLvl="0" animBg="1"/>
      <p:bldP spid="8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675" y="1065530"/>
            <a:ext cx="12324715" cy="4726940"/>
          </a:xfrm>
          <a:prstGeom prst="rect">
            <a:avLst/>
          </a:prstGeom>
          <a:gradFill>
            <a:gsLst>
              <a:gs pos="0">
                <a:srgbClr val="012D48"/>
              </a:gs>
              <a:gs pos="39000">
                <a:srgbClr val="012943"/>
              </a:gs>
              <a:gs pos="66000">
                <a:srgbClr val="01152D"/>
              </a:gs>
              <a:gs pos="100000">
                <a:srgbClr val="01061A"/>
              </a:gs>
            </a:gsLst>
            <a:lin ang="0" scaled="0"/>
          </a:gradFill>
          <a:ln>
            <a:noFill/>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86342ed9b911810ceca07c4be018d2be"/>
          <p:cNvPicPr>
            <a:picLocks noChangeAspect="1"/>
          </p:cNvPicPr>
          <p:nvPr/>
        </p:nvPicPr>
        <p:blipFill>
          <a:blip r:embed="rId3"/>
          <a:stretch>
            <a:fillRect/>
          </a:stretch>
        </p:blipFill>
        <p:spPr>
          <a:xfrm>
            <a:off x="5186045" y="1526540"/>
            <a:ext cx="7071995" cy="3793490"/>
          </a:xfrm>
          <a:prstGeom prst="rect">
            <a:avLst/>
          </a:prstGeom>
        </p:spPr>
      </p:pic>
      <p:grpSp>
        <p:nvGrpSpPr>
          <p:cNvPr id="95" name="组合 94"/>
          <p:cNvGrpSpPr/>
          <p:nvPr/>
        </p:nvGrpSpPr>
        <p:grpSpPr>
          <a:xfrm>
            <a:off x="239395" y="2641600"/>
            <a:ext cx="5266690" cy="1540933"/>
            <a:chOff x="4633186" y="2621783"/>
            <a:chExt cx="4625198" cy="1312367"/>
          </a:xfrm>
        </p:grpSpPr>
        <p:sp>
          <p:nvSpPr>
            <p:cNvPr id="90" name="矩形 89"/>
            <p:cNvSpPr/>
            <p:nvPr/>
          </p:nvSpPr>
          <p:spPr>
            <a:xfrm>
              <a:off x="4633186" y="2946340"/>
              <a:ext cx="3521610" cy="916674"/>
            </a:xfrm>
            <a:prstGeom prst="rect">
              <a:avLst/>
            </a:prstGeom>
          </p:spPr>
          <p:txBody>
            <a:bodyPr wrap="square">
              <a:noAutofit/>
            </a:bodyPr>
            <a:lstStyle/>
            <a:p>
              <a:pPr>
                <a:defRPr/>
              </a:pPr>
              <a:r>
                <a:rPr lang="en-US" altLang="zh-CN" sz="3200">
                  <a:solidFill>
                    <a:schemeClr val="bg1"/>
                  </a:solidFill>
                  <a:cs typeface="+mn-ea"/>
                  <a:sym typeface="+mn-lt"/>
                </a:rPr>
                <a:t>Neural Network</a:t>
              </a:r>
            </a:p>
          </p:txBody>
        </p:sp>
        <p:sp>
          <p:nvSpPr>
            <p:cNvPr id="91" name="矩形 90"/>
            <p:cNvSpPr/>
            <p:nvPr/>
          </p:nvSpPr>
          <p:spPr>
            <a:xfrm>
              <a:off x="4633186" y="2621783"/>
              <a:ext cx="1350604" cy="313670"/>
            </a:xfrm>
            <a:prstGeom prst="rect">
              <a:avLst/>
            </a:prstGeom>
          </p:spPr>
          <p:txBody>
            <a:bodyPr wrap="square">
              <a:spAutoFit/>
            </a:bodyPr>
            <a:lstStyle/>
            <a:p>
              <a:pPr>
                <a:defRPr/>
              </a:pPr>
              <a:r>
                <a:rPr lang="en-US" altLang="zh-CN">
                  <a:solidFill>
                    <a:prstClr val="white"/>
                  </a:solidFill>
                  <a:cs typeface="+mn-ea"/>
                  <a:sym typeface="+mn-lt"/>
                </a:rPr>
                <a:t>PART three</a:t>
              </a:r>
              <a:endParaRPr lang="en-US">
                <a:solidFill>
                  <a:prstClr val="white"/>
                </a:solidFill>
                <a:cs typeface="+mn-ea"/>
                <a:sym typeface="+mn-lt"/>
              </a:endParaRPr>
            </a:p>
          </p:txBody>
        </p:sp>
        <p:sp>
          <p:nvSpPr>
            <p:cNvPr id="92" name="矩形 91"/>
            <p:cNvSpPr/>
            <p:nvPr/>
          </p:nvSpPr>
          <p:spPr>
            <a:xfrm>
              <a:off x="4633186" y="3620480"/>
              <a:ext cx="4625198" cy="313670"/>
            </a:xfrm>
            <a:prstGeom prst="rect">
              <a:avLst/>
            </a:prstGeom>
          </p:spPr>
          <p:txBody>
            <a:bodyPr wrap="square">
              <a:spAutoFit/>
            </a:bodyPr>
            <a:lstStyle/>
            <a:p>
              <a:pPr>
                <a:lnSpc>
                  <a:spcPct val="150000"/>
                </a:lnSpc>
                <a:defRPr/>
              </a:pPr>
              <a:r>
                <a:rPr lang="zh-CN" altLang="en-US" sz="1200">
                  <a:solidFill>
                    <a:srgbClr val="FFFFFF"/>
                  </a:solidFill>
                </a:rPr>
                <a:t>Using </a:t>
              </a:r>
              <a:r>
                <a:rPr lang="en-US" altLang="zh-CN" sz="1200">
                  <a:solidFill>
                    <a:srgbClr val="FFFFFF"/>
                  </a:solidFill>
                </a:rPr>
                <a:t>Neural Network </a:t>
              </a:r>
              <a:r>
                <a:rPr lang="zh-CN" altLang="en-US" sz="1200">
                  <a:solidFill>
                    <a:srgbClr val="FFFFFF"/>
                  </a:solidFill>
                </a:rPr>
                <a:t>to Analyze Wine Quality Data</a:t>
              </a:r>
            </a:p>
          </p:txBody>
        </p:sp>
        <p:cxnSp>
          <p:nvCxnSpPr>
            <p:cNvPr id="94" name="直接连接符 93"/>
            <p:cNvCxnSpPr/>
            <p:nvPr/>
          </p:nvCxnSpPr>
          <p:spPr>
            <a:xfrm>
              <a:off x="4734786" y="3575797"/>
              <a:ext cx="3420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平行四边形 86"/>
          <p:cNvSpPr/>
          <p:nvPr>
            <p:custDataLst>
              <p:tags r:id="rId2"/>
            </p:custDataLst>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custDataLst>
              <p:tags r:id="rId3"/>
            </p:custDataLst>
          </p:nvPr>
        </p:nvSpPr>
        <p:spPr>
          <a:xfrm>
            <a:off x="4095750" y="466830"/>
            <a:ext cx="4000500" cy="521970"/>
          </a:xfrm>
          <a:prstGeom prst="rect">
            <a:avLst/>
          </a:prstGeom>
          <a:noFill/>
        </p:spPr>
        <p:txBody>
          <a:bodyPr wrap="square" rtlCol="0">
            <a:spAutoFit/>
          </a:bodyPr>
          <a:lstStyle/>
          <a:p>
            <a:pPr algn="ctr"/>
            <a:r>
              <a:rPr lang="en-US" altLang="zh-CN" sz="2800" spc="406" dirty="0">
                <a:solidFill>
                  <a:srgbClr val="FFFFFF"/>
                </a:solidFill>
                <a:latin typeface="Söhne" charset="0"/>
                <a:ea typeface="微软雅黑" panose="020B0503020204020204" pitchFamily="34" charset="-122"/>
                <a:sym typeface="Arial" panose="020B0604020202020204" pitchFamily="34" charset="0"/>
              </a:rPr>
              <a:t>Neural</a:t>
            </a:r>
            <a:r>
              <a:rPr lang="en-US" altLang="en-US" sz="2800" spc="406" dirty="0">
                <a:solidFill>
                  <a:srgbClr val="FFFFFF"/>
                </a:solidFill>
                <a:latin typeface="Söhne" charset="0"/>
                <a:ea typeface="微软雅黑" panose="020B0503020204020204" pitchFamily="34" charset="-122"/>
                <a:sym typeface="Arial" panose="020B0604020202020204" pitchFamily="34" charset="0"/>
              </a:rPr>
              <a:t> </a:t>
            </a:r>
            <a:r>
              <a:rPr lang="en-US" altLang="zh-CN" sz="2800" spc="406" dirty="0">
                <a:solidFill>
                  <a:srgbClr val="FFFFFF"/>
                </a:solidFill>
                <a:latin typeface="Söhne" charset="0"/>
                <a:ea typeface="微软雅黑" panose="020B0503020204020204" pitchFamily="34" charset="-122"/>
                <a:sym typeface="Arial" panose="020B0604020202020204" pitchFamily="34" charset="0"/>
              </a:rPr>
              <a:t>Network</a:t>
            </a:r>
            <a:endParaRPr lang="en-US" altLang="en-US" sz="2800" b="0" spc="406" dirty="0">
              <a:solidFill>
                <a:srgbClr val="FFFFFF"/>
              </a:solidFill>
              <a:latin typeface="Söhne" charset="0"/>
              <a:ea typeface="微软雅黑" panose="020B0503020204020204" pitchFamily="34" charset="-122"/>
              <a:sym typeface="Arial" panose="020B0604020202020204" pitchFamily="34" charset="0"/>
            </a:endParaRPr>
          </a:p>
        </p:txBody>
      </p:sp>
      <p:pic>
        <p:nvPicPr>
          <p:cNvPr id="2" name="图片 1" descr="upload_post_object_v2_487726759"/>
          <p:cNvPicPr>
            <a:picLocks noChangeAspect="1"/>
          </p:cNvPicPr>
          <p:nvPr/>
        </p:nvPicPr>
        <p:blipFill>
          <a:blip r:embed="rId6"/>
          <a:stretch>
            <a:fillRect/>
          </a:stretch>
        </p:blipFill>
        <p:spPr>
          <a:xfrm>
            <a:off x="580352" y="1281195"/>
            <a:ext cx="4559695" cy="1842537"/>
          </a:xfrm>
          <a:prstGeom prst="rect">
            <a:avLst/>
          </a:prstGeom>
        </p:spPr>
      </p:pic>
      <p:pic>
        <p:nvPicPr>
          <p:cNvPr id="4" name="图片 3" descr="upload_post_object_v2_993674820"/>
          <p:cNvPicPr>
            <a:picLocks noChangeAspect="1"/>
          </p:cNvPicPr>
          <p:nvPr/>
        </p:nvPicPr>
        <p:blipFill>
          <a:blip r:embed="rId7"/>
          <a:stretch>
            <a:fillRect/>
          </a:stretch>
        </p:blipFill>
        <p:spPr>
          <a:xfrm>
            <a:off x="580354" y="3123678"/>
            <a:ext cx="4864495" cy="968118"/>
          </a:xfrm>
          <a:prstGeom prst="rect">
            <a:avLst/>
          </a:prstGeom>
        </p:spPr>
      </p:pic>
      <p:pic>
        <p:nvPicPr>
          <p:cNvPr id="5" name="图片 4" descr="upload_post_object_v2_3670753396"/>
          <p:cNvPicPr>
            <a:picLocks noChangeAspect="1"/>
          </p:cNvPicPr>
          <p:nvPr/>
        </p:nvPicPr>
        <p:blipFill>
          <a:blip r:embed="rId8"/>
          <a:stretch>
            <a:fillRect/>
          </a:stretch>
        </p:blipFill>
        <p:spPr>
          <a:xfrm>
            <a:off x="6483482" y="1281195"/>
            <a:ext cx="5146833" cy="1842526"/>
          </a:xfrm>
          <a:prstGeom prst="rect">
            <a:avLst/>
          </a:prstGeom>
        </p:spPr>
      </p:pic>
      <p:pic>
        <p:nvPicPr>
          <p:cNvPr id="7" name="图片 6" descr="upload_post_object_v2_3196835082"/>
          <p:cNvPicPr>
            <a:picLocks noChangeAspect="1"/>
          </p:cNvPicPr>
          <p:nvPr/>
        </p:nvPicPr>
        <p:blipFill>
          <a:blip r:embed="rId9"/>
          <a:stretch>
            <a:fillRect/>
          </a:stretch>
        </p:blipFill>
        <p:spPr>
          <a:xfrm>
            <a:off x="6483482" y="3123721"/>
            <a:ext cx="5295868" cy="990499"/>
          </a:xfrm>
          <a:prstGeom prst="rect">
            <a:avLst/>
          </a:prstGeom>
        </p:spPr>
      </p:pic>
      <p:pic>
        <p:nvPicPr>
          <p:cNvPr id="9" name="图片 8" descr="upload_post_object_v2_3247465085"/>
          <p:cNvPicPr>
            <a:picLocks noChangeAspect="1"/>
          </p:cNvPicPr>
          <p:nvPr/>
        </p:nvPicPr>
        <p:blipFill>
          <a:blip r:embed="rId10"/>
          <a:stretch>
            <a:fillRect/>
          </a:stretch>
        </p:blipFill>
        <p:spPr>
          <a:xfrm>
            <a:off x="580354" y="5769254"/>
            <a:ext cx="4873345" cy="937656"/>
          </a:xfrm>
          <a:prstGeom prst="rect">
            <a:avLst/>
          </a:prstGeom>
        </p:spPr>
      </p:pic>
      <p:pic>
        <p:nvPicPr>
          <p:cNvPr id="10" name="图片 9" descr="upload_post_object_v2_692700920"/>
          <p:cNvPicPr>
            <a:picLocks noChangeAspect="1"/>
          </p:cNvPicPr>
          <p:nvPr/>
        </p:nvPicPr>
        <p:blipFill>
          <a:blip r:embed="rId11"/>
          <a:stretch>
            <a:fillRect/>
          </a:stretch>
        </p:blipFill>
        <p:spPr>
          <a:xfrm>
            <a:off x="580354" y="4384365"/>
            <a:ext cx="4559693" cy="1384926"/>
          </a:xfrm>
          <a:prstGeom prst="rect">
            <a:avLst/>
          </a:prstGeom>
        </p:spPr>
      </p:pic>
      <p:pic>
        <p:nvPicPr>
          <p:cNvPr id="11" name="图片 10" descr="upload_post_object_v2_837158973"/>
          <p:cNvPicPr>
            <a:picLocks noChangeAspect="1"/>
          </p:cNvPicPr>
          <p:nvPr/>
        </p:nvPicPr>
        <p:blipFill>
          <a:blip r:embed="rId12"/>
          <a:stretch>
            <a:fillRect/>
          </a:stretch>
        </p:blipFill>
        <p:spPr>
          <a:xfrm>
            <a:off x="6483482" y="4384365"/>
            <a:ext cx="5146859" cy="1353040"/>
          </a:xfrm>
          <a:prstGeom prst="rect">
            <a:avLst/>
          </a:prstGeom>
        </p:spPr>
      </p:pic>
      <p:pic>
        <p:nvPicPr>
          <p:cNvPr id="12" name="图片 11" descr="upload_post_object_v2_1978500331"/>
          <p:cNvPicPr>
            <a:picLocks noChangeAspect="1"/>
          </p:cNvPicPr>
          <p:nvPr/>
        </p:nvPicPr>
        <p:blipFill>
          <a:blip r:embed="rId13"/>
          <a:stretch>
            <a:fillRect/>
          </a:stretch>
        </p:blipFill>
        <p:spPr>
          <a:xfrm>
            <a:off x="6483482" y="5737430"/>
            <a:ext cx="5295881" cy="106807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ldLvl="0" animBg="1"/>
      <p:bldP spid="8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平行四边形 86"/>
          <p:cNvSpPr/>
          <p:nvPr>
            <p:custDataLst>
              <p:tags r:id="rId2"/>
            </p:custDataLst>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custDataLst>
              <p:tags r:id="rId3"/>
            </p:custDataLst>
          </p:nvPr>
        </p:nvSpPr>
        <p:spPr>
          <a:xfrm>
            <a:off x="4095750" y="466830"/>
            <a:ext cx="4000500" cy="521970"/>
          </a:xfrm>
          <a:prstGeom prst="rect">
            <a:avLst/>
          </a:prstGeom>
          <a:noFill/>
        </p:spPr>
        <p:txBody>
          <a:bodyPr wrap="square" rtlCol="0">
            <a:spAutoFit/>
          </a:bodyPr>
          <a:lstStyle/>
          <a:p>
            <a:pPr algn="ctr"/>
            <a:r>
              <a:rPr lang="en-US" altLang="zh-CN" sz="2800" spc="406" dirty="0">
                <a:solidFill>
                  <a:srgbClr val="FFFFFF"/>
                </a:solidFill>
                <a:latin typeface="Söhne" charset="0"/>
                <a:ea typeface="微软雅黑" panose="020B0503020204020204" pitchFamily="34" charset="-122"/>
                <a:sym typeface="Arial" panose="020B0604020202020204" pitchFamily="34" charset="0"/>
              </a:rPr>
              <a:t>Neural</a:t>
            </a:r>
            <a:r>
              <a:rPr lang="en-US" altLang="en-US" sz="2800" spc="406" dirty="0">
                <a:solidFill>
                  <a:srgbClr val="FFFFFF"/>
                </a:solidFill>
                <a:latin typeface="Söhne" charset="0"/>
                <a:ea typeface="微软雅黑" panose="020B0503020204020204" pitchFamily="34" charset="-122"/>
                <a:sym typeface="Arial" panose="020B0604020202020204" pitchFamily="34" charset="0"/>
              </a:rPr>
              <a:t> </a:t>
            </a:r>
            <a:r>
              <a:rPr lang="en-US" altLang="zh-CN" sz="2800" spc="406" dirty="0">
                <a:solidFill>
                  <a:srgbClr val="FFFFFF"/>
                </a:solidFill>
                <a:latin typeface="Söhne" charset="0"/>
                <a:ea typeface="微软雅黑" panose="020B0503020204020204" pitchFamily="34" charset="-122"/>
                <a:sym typeface="Arial" panose="020B0604020202020204" pitchFamily="34" charset="0"/>
              </a:rPr>
              <a:t>Network</a:t>
            </a:r>
            <a:endParaRPr lang="en-US" altLang="en-US" sz="2800" b="0" spc="406" dirty="0">
              <a:solidFill>
                <a:srgbClr val="FFFFFF"/>
              </a:solidFill>
              <a:latin typeface="Söhne" charset="0"/>
              <a:ea typeface="微软雅黑" panose="020B0503020204020204" pitchFamily="34" charset="-122"/>
              <a:sym typeface="Arial" panose="020B0604020202020204" pitchFamily="34" charset="0"/>
            </a:endParaRPr>
          </a:p>
        </p:txBody>
      </p:sp>
      <p:pic>
        <p:nvPicPr>
          <p:cNvPr id="3" name="图片 2" descr="upload_post_object_v2_202840057"/>
          <p:cNvPicPr>
            <a:picLocks noChangeAspect="1"/>
          </p:cNvPicPr>
          <p:nvPr/>
        </p:nvPicPr>
        <p:blipFill>
          <a:blip r:embed="rId6"/>
          <a:stretch>
            <a:fillRect/>
          </a:stretch>
        </p:blipFill>
        <p:spPr>
          <a:xfrm>
            <a:off x="325437" y="1682308"/>
            <a:ext cx="6032128" cy="2788880"/>
          </a:xfrm>
          <a:prstGeom prst="rect">
            <a:avLst/>
          </a:prstGeom>
        </p:spPr>
      </p:pic>
      <p:pic>
        <p:nvPicPr>
          <p:cNvPr id="8" name="图片 7" descr="upload_post_object_v2_631729921"/>
          <p:cNvPicPr>
            <a:picLocks noChangeAspect="1"/>
          </p:cNvPicPr>
          <p:nvPr/>
        </p:nvPicPr>
        <p:blipFill>
          <a:blip r:embed="rId7"/>
          <a:stretch>
            <a:fillRect/>
          </a:stretch>
        </p:blipFill>
        <p:spPr>
          <a:xfrm>
            <a:off x="68464" y="5020099"/>
            <a:ext cx="7655113" cy="1104111"/>
          </a:xfrm>
          <a:prstGeom prst="rect">
            <a:avLst/>
          </a:prstGeom>
        </p:spPr>
      </p:pic>
      <p:pic>
        <p:nvPicPr>
          <p:cNvPr id="6" name="图片 5" descr="upload_post_object_v2_654297456"/>
          <p:cNvPicPr>
            <a:picLocks noChangeAspect="1"/>
          </p:cNvPicPr>
          <p:nvPr/>
        </p:nvPicPr>
        <p:blipFill>
          <a:blip r:embed="rId8"/>
          <a:stretch>
            <a:fillRect/>
          </a:stretch>
        </p:blipFill>
        <p:spPr>
          <a:xfrm>
            <a:off x="6695093" y="1394166"/>
            <a:ext cx="5356010" cy="442346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ldLvl="0" animBg="1"/>
      <p:bldP spid="8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平行四边形 86"/>
          <p:cNvSpPr/>
          <p:nvPr>
            <p:custDataLst>
              <p:tags r:id="rId2"/>
            </p:custDataLst>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custDataLst>
              <p:tags r:id="rId3"/>
            </p:custDataLst>
          </p:nvPr>
        </p:nvSpPr>
        <p:spPr>
          <a:xfrm>
            <a:off x="4095750" y="466830"/>
            <a:ext cx="4000500" cy="521970"/>
          </a:xfrm>
          <a:prstGeom prst="rect">
            <a:avLst/>
          </a:prstGeom>
          <a:noFill/>
        </p:spPr>
        <p:txBody>
          <a:bodyPr wrap="square" rtlCol="0">
            <a:spAutoFit/>
          </a:bodyPr>
          <a:lstStyle/>
          <a:p>
            <a:pPr algn="ctr"/>
            <a:r>
              <a:rPr lang="en-US" altLang="zh-CN" sz="2800" spc="406" dirty="0">
                <a:solidFill>
                  <a:srgbClr val="FFFFFF"/>
                </a:solidFill>
                <a:latin typeface="Söhne" charset="0"/>
                <a:ea typeface="微软雅黑" panose="020B0503020204020204" pitchFamily="34" charset="-122"/>
                <a:sym typeface="Arial" panose="020B0604020202020204" pitchFamily="34" charset="0"/>
              </a:rPr>
              <a:t>Neural</a:t>
            </a:r>
            <a:r>
              <a:rPr lang="en-US" altLang="en-US" sz="2800" spc="406" dirty="0">
                <a:solidFill>
                  <a:srgbClr val="FFFFFF"/>
                </a:solidFill>
                <a:latin typeface="Söhne" charset="0"/>
                <a:ea typeface="微软雅黑" panose="020B0503020204020204" pitchFamily="34" charset="-122"/>
                <a:sym typeface="Arial" panose="020B0604020202020204" pitchFamily="34" charset="0"/>
              </a:rPr>
              <a:t> </a:t>
            </a:r>
            <a:r>
              <a:rPr lang="en-US" altLang="zh-CN" sz="2800" spc="406" dirty="0">
                <a:solidFill>
                  <a:srgbClr val="FFFFFF"/>
                </a:solidFill>
                <a:latin typeface="Söhne" charset="0"/>
                <a:ea typeface="微软雅黑" panose="020B0503020204020204" pitchFamily="34" charset="-122"/>
                <a:sym typeface="Arial" panose="020B0604020202020204" pitchFamily="34" charset="0"/>
              </a:rPr>
              <a:t>Network</a:t>
            </a:r>
            <a:endParaRPr lang="en-US" altLang="en-US" sz="2800" b="0" spc="406" dirty="0">
              <a:solidFill>
                <a:srgbClr val="FFFFFF"/>
              </a:solidFill>
              <a:latin typeface="Söhne" charset="0"/>
              <a:ea typeface="微软雅黑" panose="020B0503020204020204" pitchFamily="34" charset="-122"/>
              <a:sym typeface="Arial" panose="020B0604020202020204" pitchFamily="34" charset="0"/>
            </a:endParaRPr>
          </a:p>
        </p:txBody>
      </p:sp>
      <p:pic>
        <p:nvPicPr>
          <p:cNvPr id="2" name="图片 1" descr="upload_post_object_v2_942842367"/>
          <p:cNvPicPr>
            <a:picLocks noChangeAspect="1"/>
          </p:cNvPicPr>
          <p:nvPr/>
        </p:nvPicPr>
        <p:blipFill>
          <a:blip r:embed="rId6"/>
          <a:stretch>
            <a:fillRect/>
          </a:stretch>
        </p:blipFill>
        <p:spPr>
          <a:xfrm>
            <a:off x="2359833" y="1251346"/>
            <a:ext cx="7493144" cy="5007721"/>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ldLvl="0" animBg="1"/>
      <p:bldP spid="8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cstate="print">
            <a:alphaModFix amt="35000"/>
            <a:duotone>
              <a:prstClr val="black"/>
              <a:srgbClr val="76B5BF">
                <a:tint val="45000"/>
                <a:satMod val="400000"/>
              </a:srgbClr>
            </a:duotone>
            <a:extLst>
              <a:ext uri="{28A0092B-C50C-407E-A947-70E740481C1C}">
                <a14:useLocalDpi xmlns:a14="http://schemas.microsoft.com/office/drawing/2010/main" val="0"/>
              </a:ext>
            </a:extLst>
          </a:blip>
          <a:srcRect b="61978"/>
          <a:stretch>
            <a:fillRect/>
          </a:stretch>
        </p:blipFill>
        <p:spPr>
          <a:xfrm>
            <a:off x="0" y="3344430"/>
            <a:ext cx="12192000" cy="3513570"/>
          </a:xfrm>
          <a:prstGeom prst="rect">
            <a:avLst/>
          </a:prstGeom>
        </p:spPr>
      </p:pic>
      <p:cxnSp>
        <p:nvCxnSpPr>
          <p:cNvPr id="2" name="直接连接符 1"/>
          <p:cNvCxnSpPr/>
          <p:nvPr/>
        </p:nvCxnSpPr>
        <p:spPr>
          <a:xfrm>
            <a:off x="3981529" y="1338888"/>
            <a:ext cx="0" cy="4180114"/>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253648" y="1440423"/>
            <a:ext cx="0" cy="4180114"/>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654122" y="2026073"/>
            <a:ext cx="3376717" cy="3434788"/>
            <a:chOff x="768352" y="2008009"/>
            <a:chExt cx="3376717" cy="3434788"/>
          </a:xfrm>
        </p:grpSpPr>
        <p:sp>
          <p:nvSpPr>
            <p:cNvPr id="15" name="矩形 14"/>
            <p:cNvSpPr/>
            <p:nvPr/>
          </p:nvSpPr>
          <p:spPr>
            <a:xfrm>
              <a:off x="974661" y="4067669"/>
              <a:ext cx="3121089" cy="1375128"/>
            </a:xfrm>
            <a:prstGeom prst="rect">
              <a:avLst/>
            </a:prstGeom>
          </p:spPr>
          <p:txBody>
            <a:bodyPr wrap="square">
              <a:noAutofit/>
            </a:bodyPr>
            <a:lstStyle/>
            <a:p>
              <a:pPr algn="l"/>
              <a:r>
                <a:rPr lang="en-US" sz="2000" b="0">
                  <a:solidFill>
                    <a:srgbClr val="FFFFFF"/>
                  </a:solidFill>
                  <a:latin typeface="Söhne" charset="0"/>
                </a:rPr>
                <a:t>Aim to leverage machine learning techniqu</a:t>
              </a:r>
              <a:r>
                <a:rPr lang="en-US" b="0">
                  <a:solidFill>
                    <a:srgbClr val="FFFFFF"/>
                  </a:solidFill>
                  <a:latin typeface="Söhne" charset="0"/>
                </a:rPr>
                <a:t>es to </a:t>
              </a:r>
              <a:r>
                <a:rPr lang="en-US" altLang="zh-CN" b="0">
                  <a:solidFill>
                    <a:srgbClr val="FFFFFF"/>
                  </a:solidFill>
                  <a:latin typeface="Söhne" charset="0"/>
                </a:rPr>
                <a:t>predict wine quality</a:t>
              </a:r>
              <a:endParaRPr lang="en-US" altLang="en-US" sz="1200" b="0" spc="406" dirty="0">
                <a:solidFill>
                  <a:srgbClr val="FFFFFF"/>
                </a:solidFill>
                <a:latin typeface="Söhne" charset="0"/>
                <a:ea typeface="微软雅黑" panose="020B0503020204020204" pitchFamily="34" charset="-122"/>
                <a:sym typeface="Arial" panose="020B0604020202020204" pitchFamily="34" charset="0"/>
              </a:endParaRPr>
            </a:p>
          </p:txBody>
        </p:sp>
        <p:grpSp>
          <p:nvGrpSpPr>
            <p:cNvPr id="82" name="组合 81"/>
            <p:cNvGrpSpPr/>
            <p:nvPr/>
          </p:nvGrpSpPr>
          <p:grpSpPr>
            <a:xfrm>
              <a:off x="1250930" y="2008009"/>
              <a:ext cx="2399819" cy="1705231"/>
              <a:chOff x="1246225" y="2008009"/>
              <a:chExt cx="2399819" cy="1705231"/>
            </a:xfrm>
          </p:grpSpPr>
          <p:sp>
            <p:nvSpPr>
              <p:cNvPr id="17" name="矩形 16"/>
              <p:cNvSpPr/>
              <p:nvPr/>
            </p:nvSpPr>
            <p:spPr>
              <a:xfrm>
                <a:off x="1767228" y="2474113"/>
                <a:ext cx="1348105" cy="812915"/>
              </a:xfrm>
              <a:prstGeom prst="rect">
                <a:avLst/>
              </a:prstGeom>
              <a:gradFill>
                <a:gsLst>
                  <a:gs pos="0">
                    <a:schemeClr val="tx1">
                      <a:alpha val="0"/>
                    </a:schemeClr>
                  </a:gs>
                  <a:gs pos="89000">
                    <a:schemeClr val="tx1"/>
                  </a:gs>
                </a:gsLst>
                <a:lin ang="5400000" scaled="1"/>
              </a:gradFill>
              <a:ln>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梯形 52"/>
              <p:cNvSpPr/>
              <p:nvPr/>
            </p:nvSpPr>
            <p:spPr>
              <a:xfrm flipV="1">
                <a:off x="1246225" y="2606594"/>
                <a:ext cx="2399819" cy="890428"/>
              </a:xfrm>
              <a:custGeom>
                <a:avLst/>
                <a:gdLst>
                  <a:gd name="connsiteX0" fmla="*/ 0 w 712115"/>
                  <a:gd name="connsiteY0" fmla="*/ 257257 h 257257"/>
                  <a:gd name="connsiteX1" fmla="*/ 107870 w 712115"/>
                  <a:gd name="connsiteY1" fmla="*/ 0 h 257257"/>
                  <a:gd name="connsiteX2" fmla="*/ 604245 w 712115"/>
                  <a:gd name="connsiteY2" fmla="*/ 0 h 257257"/>
                  <a:gd name="connsiteX3" fmla="*/ 712115 w 712115"/>
                  <a:gd name="connsiteY3" fmla="*/ 257257 h 257257"/>
                  <a:gd name="connsiteX4" fmla="*/ 0 w 712115"/>
                  <a:gd name="connsiteY4" fmla="*/ 257257 h 257257"/>
                  <a:gd name="connsiteX0-1" fmla="*/ 0 w 712115"/>
                  <a:gd name="connsiteY0-2" fmla="*/ 257257 h 257257"/>
                  <a:gd name="connsiteX1-3" fmla="*/ 107870 w 712115"/>
                  <a:gd name="connsiteY1-4" fmla="*/ 0 h 257257"/>
                  <a:gd name="connsiteX2-5" fmla="*/ 604245 w 712115"/>
                  <a:gd name="connsiteY2-6" fmla="*/ 0 h 257257"/>
                  <a:gd name="connsiteX3-7" fmla="*/ 712115 w 712115"/>
                  <a:gd name="connsiteY3-8" fmla="*/ 257257 h 257257"/>
                  <a:gd name="connsiteX4-9" fmla="*/ 0 w 712115"/>
                  <a:gd name="connsiteY4-10" fmla="*/ 257257 h 257257"/>
                  <a:gd name="connsiteX0-11" fmla="*/ 0 w 712115"/>
                  <a:gd name="connsiteY0-12" fmla="*/ 257257 h 257257"/>
                  <a:gd name="connsiteX1-13" fmla="*/ 107870 w 712115"/>
                  <a:gd name="connsiteY1-14" fmla="*/ 0 h 257257"/>
                  <a:gd name="connsiteX2-15" fmla="*/ 604245 w 712115"/>
                  <a:gd name="connsiteY2-16" fmla="*/ 0 h 257257"/>
                  <a:gd name="connsiteX3-17" fmla="*/ 712115 w 712115"/>
                  <a:gd name="connsiteY3-18" fmla="*/ 257257 h 257257"/>
                  <a:gd name="connsiteX4-19" fmla="*/ 0 w 712115"/>
                  <a:gd name="connsiteY4-20" fmla="*/ 257257 h 257257"/>
                  <a:gd name="connsiteX0-21" fmla="*/ 0 w 712115"/>
                  <a:gd name="connsiteY0-22" fmla="*/ 257257 h 257257"/>
                  <a:gd name="connsiteX1-23" fmla="*/ 107870 w 712115"/>
                  <a:gd name="connsiteY1-24" fmla="*/ 0 h 257257"/>
                  <a:gd name="connsiteX2-25" fmla="*/ 604245 w 712115"/>
                  <a:gd name="connsiteY2-26" fmla="*/ 0 h 257257"/>
                  <a:gd name="connsiteX3-27" fmla="*/ 712115 w 712115"/>
                  <a:gd name="connsiteY3-28" fmla="*/ 257257 h 257257"/>
                  <a:gd name="connsiteX4-29" fmla="*/ 0 w 712115"/>
                  <a:gd name="connsiteY4-30" fmla="*/ 257257 h 257257"/>
                  <a:gd name="connsiteX0-31" fmla="*/ 0 w 712115"/>
                  <a:gd name="connsiteY0-32" fmla="*/ 257257 h 257257"/>
                  <a:gd name="connsiteX1-33" fmla="*/ 107870 w 712115"/>
                  <a:gd name="connsiteY1-34" fmla="*/ 0 h 257257"/>
                  <a:gd name="connsiteX2-35" fmla="*/ 604245 w 712115"/>
                  <a:gd name="connsiteY2-36" fmla="*/ 0 h 257257"/>
                  <a:gd name="connsiteX3-37" fmla="*/ 712115 w 712115"/>
                  <a:gd name="connsiteY3-38" fmla="*/ 257257 h 257257"/>
                  <a:gd name="connsiteX4-39" fmla="*/ 0 w 712115"/>
                  <a:gd name="connsiteY4-40" fmla="*/ 257257 h 257257"/>
                  <a:gd name="connsiteX0-41" fmla="*/ 0 w 712115"/>
                  <a:gd name="connsiteY0-42" fmla="*/ 257257 h 257257"/>
                  <a:gd name="connsiteX1-43" fmla="*/ 107870 w 712115"/>
                  <a:gd name="connsiteY1-44" fmla="*/ 0 h 257257"/>
                  <a:gd name="connsiteX2-45" fmla="*/ 604245 w 712115"/>
                  <a:gd name="connsiteY2-46" fmla="*/ 0 h 257257"/>
                  <a:gd name="connsiteX3-47" fmla="*/ 712115 w 712115"/>
                  <a:gd name="connsiteY3-48" fmla="*/ 257257 h 257257"/>
                  <a:gd name="connsiteX4-49" fmla="*/ 0 w 712115"/>
                  <a:gd name="connsiteY4-50" fmla="*/ 257257 h 257257"/>
                  <a:gd name="connsiteX0-51" fmla="*/ 0 w 712115"/>
                  <a:gd name="connsiteY0-52" fmla="*/ 257257 h 257257"/>
                  <a:gd name="connsiteX1-53" fmla="*/ 218170 w 712115"/>
                  <a:gd name="connsiteY1-54" fmla="*/ 0 h 257257"/>
                  <a:gd name="connsiteX2-55" fmla="*/ 604245 w 712115"/>
                  <a:gd name="connsiteY2-56" fmla="*/ 0 h 257257"/>
                  <a:gd name="connsiteX3-57" fmla="*/ 712115 w 712115"/>
                  <a:gd name="connsiteY3-58" fmla="*/ 257257 h 257257"/>
                  <a:gd name="connsiteX4-59" fmla="*/ 0 w 712115"/>
                  <a:gd name="connsiteY4-60" fmla="*/ 257257 h 257257"/>
                  <a:gd name="connsiteX0-61" fmla="*/ 0 w 712115"/>
                  <a:gd name="connsiteY0-62" fmla="*/ 257257 h 257257"/>
                  <a:gd name="connsiteX1-63" fmla="*/ 214366 w 712115"/>
                  <a:gd name="connsiteY1-64" fmla="*/ 8055 h 257257"/>
                  <a:gd name="connsiteX2-65" fmla="*/ 604245 w 712115"/>
                  <a:gd name="connsiteY2-66" fmla="*/ 0 h 257257"/>
                  <a:gd name="connsiteX3-67" fmla="*/ 712115 w 712115"/>
                  <a:gd name="connsiteY3-68" fmla="*/ 257257 h 257257"/>
                  <a:gd name="connsiteX4-69" fmla="*/ 0 w 712115"/>
                  <a:gd name="connsiteY4-70" fmla="*/ 257257 h 257257"/>
                  <a:gd name="connsiteX0-71" fmla="*/ 0 w 712115"/>
                  <a:gd name="connsiteY0-72" fmla="*/ 257257 h 257257"/>
                  <a:gd name="connsiteX1-73" fmla="*/ 218169 w 712115"/>
                  <a:gd name="connsiteY1-74" fmla="*/ 0 h 257257"/>
                  <a:gd name="connsiteX2-75" fmla="*/ 604245 w 712115"/>
                  <a:gd name="connsiteY2-76" fmla="*/ 0 h 257257"/>
                  <a:gd name="connsiteX3-77" fmla="*/ 712115 w 712115"/>
                  <a:gd name="connsiteY3-78" fmla="*/ 257257 h 257257"/>
                  <a:gd name="connsiteX4-79" fmla="*/ 0 w 712115"/>
                  <a:gd name="connsiteY4-80" fmla="*/ 257257 h 257257"/>
                  <a:gd name="connsiteX0-81" fmla="*/ 0 w 712115"/>
                  <a:gd name="connsiteY0-82" fmla="*/ 265312 h 265312"/>
                  <a:gd name="connsiteX1-83" fmla="*/ 218169 w 712115"/>
                  <a:gd name="connsiteY1-84" fmla="*/ 8055 h 265312"/>
                  <a:gd name="connsiteX2-85" fmla="*/ 497748 w 712115"/>
                  <a:gd name="connsiteY2-86" fmla="*/ 0 h 265312"/>
                  <a:gd name="connsiteX3-87" fmla="*/ 712115 w 712115"/>
                  <a:gd name="connsiteY3-88" fmla="*/ 265312 h 265312"/>
                  <a:gd name="connsiteX4-89" fmla="*/ 0 w 712115"/>
                  <a:gd name="connsiteY4-90" fmla="*/ 265312 h 265312"/>
                  <a:gd name="connsiteX0-91" fmla="*/ 0 w 712115"/>
                  <a:gd name="connsiteY0-92" fmla="*/ 257258 h 257258"/>
                  <a:gd name="connsiteX1-93" fmla="*/ 218169 w 712115"/>
                  <a:gd name="connsiteY1-94" fmla="*/ 1 h 257258"/>
                  <a:gd name="connsiteX2-95" fmla="*/ 505355 w 712115"/>
                  <a:gd name="connsiteY2-96" fmla="*/ 0 h 257258"/>
                  <a:gd name="connsiteX3-97" fmla="*/ 712115 w 712115"/>
                  <a:gd name="connsiteY3-98" fmla="*/ 257258 h 257258"/>
                  <a:gd name="connsiteX4-99" fmla="*/ 0 w 712115"/>
                  <a:gd name="connsiteY4-100" fmla="*/ 257258 h 257258"/>
                  <a:gd name="connsiteX0-101" fmla="*/ 0 w 712115"/>
                  <a:gd name="connsiteY0-102" fmla="*/ 257257 h 257257"/>
                  <a:gd name="connsiteX1-103" fmla="*/ 218169 w 712115"/>
                  <a:gd name="connsiteY1-104" fmla="*/ 0 h 257257"/>
                  <a:gd name="connsiteX2-105" fmla="*/ 484119 w 712115"/>
                  <a:gd name="connsiteY2-106" fmla="*/ 2810 h 257257"/>
                  <a:gd name="connsiteX3-107" fmla="*/ 712115 w 712115"/>
                  <a:gd name="connsiteY3-108" fmla="*/ 257257 h 257257"/>
                  <a:gd name="connsiteX4-109" fmla="*/ 0 w 712115"/>
                  <a:gd name="connsiteY4-110" fmla="*/ 257257 h 257257"/>
                  <a:gd name="connsiteX0-111" fmla="*/ 0 w 712115"/>
                  <a:gd name="connsiteY0-112" fmla="*/ 257257 h 257257"/>
                  <a:gd name="connsiteX1-113" fmla="*/ 218169 w 712115"/>
                  <a:gd name="connsiteY1-114" fmla="*/ 0 h 257257"/>
                  <a:gd name="connsiteX2-115" fmla="*/ 484119 w 712115"/>
                  <a:gd name="connsiteY2-116" fmla="*/ 2810 h 257257"/>
                  <a:gd name="connsiteX3-117" fmla="*/ 712115 w 712115"/>
                  <a:gd name="connsiteY3-118" fmla="*/ 257257 h 257257"/>
                  <a:gd name="connsiteX4-119" fmla="*/ 0 w 712115"/>
                  <a:gd name="connsiteY4-120" fmla="*/ 257257 h 257257"/>
                  <a:gd name="connsiteX0-121" fmla="*/ 0 w 734678"/>
                  <a:gd name="connsiteY0-122" fmla="*/ 257257 h 258663"/>
                  <a:gd name="connsiteX1-123" fmla="*/ 218169 w 734678"/>
                  <a:gd name="connsiteY1-124" fmla="*/ 0 h 258663"/>
                  <a:gd name="connsiteX2-125" fmla="*/ 484119 w 734678"/>
                  <a:gd name="connsiteY2-126" fmla="*/ 2810 h 258663"/>
                  <a:gd name="connsiteX3-127" fmla="*/ 734678 w 734678"/>
                  <a:gd name="connsiteY3-128" fmla="*/ 258663 h 258663"/>
                  <a:gd name="connsiteX4-129" fmla="*/ 0 w 734678"/>
                  <a:gd name="connsiteY4-130" fmla="*/ 257257 h 258663"/>
                  <a:gd name="connsiteX0-131" fmla="*/ 0 w 734678"/>
                  <a:gd name="connsiteY0-132" fmla="*/ 257257 h 258663"/>
                  <a:gd name="connsiteX1-133" fmla="*/ 218169 w 734678"/>
                  <a:gd name="connsiteY1-134" fmla="*/ 0 h 258663"/>
                  <a:gd name="connsiteX2-135" fmla="*/ 484119 w 734678"/>
                  <a:gd name="connsiteY2-136" fmla="*/ 2810 h 258663"/>
                  <a:gd name="connsiteX3-137" fmla="*/ 734678 w 734678"/>
                  <a:gd name="connsiteY3-138" fmla="*/ 258663 h 258663"/>
                  <a:gd name="connsiteX4-139" fmla="*/ 0 w 734678"/>
                  <a:gd name="connsiteY4-140" fmla="*/ 257257 h 258663"/>
                  <a:gd name="connsiteX0-141" fmla="*/ 0 w 734678"/>
                  <a:gd name="connsiteY0-142" fmla="*/ 257257 h 258663"/>
                  <a:gd name="connsiteX1-143" fmla="*/ 218169 w 734678"/>
                  <a:gd name="connsiteY1-144" fmla="*/ 0 h 258663"/>
                  <a:gd name="connsiteX2-145" fmla="*/ 484119 w 734678"/>
                  <a:gd name="connsiteY2-146" fmla="*/ 2810 h 258663"/>
                  <a:gd name="connsiteX3-147" fmla="*/ 734678 w 734678"/>
                  <a:gd name="connsiteY3-148" fmla="*/ 258663 h 258663"/>
                  <a:gd name="connsiteX4-149" fmla="*/ 0 w 734678"/>
                  <a:gd name="connsiteY4-150" fmla="*/ 257257 h 258663"/>
                  <a:gd name="connsiteX0-151" fmla="*/ 0 w 747951"/>
                  <a:gd name="connsiteY0-152" fmla="*/ 257257 h 260069"/>
                  <a:gd name="connsiteX1-153" fmla="*/ 218169 w 747951"/>
                  <a:gd name="connsiteY1-154" fmla="*/ 0 h 260069"/>
                  <a:gd name="connsiteX2-155" fmla="*/ 484119 w 747951"/>
                  <a:gd name="connsiteY2-156" fmla="*/ 2810 h 260069"/>
                  <a:gd name="connsiteX3-157" fmla="*/ 747951 w 747951"/>
                  <a:gd name="connsiteY3-158" fmla="*/ 260069 h 260069"/>
                  <a:gd name="connsiteX4-159" fmla="*/ 0 w 747951"/>
                  <a:gd name="connsiteY4-160" fmla="*/ 257257 h 260069"/>
                  <a:gd name="connsiteX0-161" fmla="*/ 0 w 747951"/>
                  <a:gd name="connsiteY0-162" fmla="*/ 257257 h 260069"/>
                  <a:gd name="connsiteX1-163" fmla="*/ 218169 w 747951"/>
                  <a:gd name="connsiteY1-164" fmla="*/ 0 h 260069"/>
                  <a:gd name="connsiteX2-165" fmla="*/ 484119 w 747951"/>
                  <a:gd name="connsiteY2-166" fmla="*/ 2810 h 260069"/>
                  <a:gd name="connsiteX3-167" fmla="*/ 747951 w 747951"/>
                  <a:gd name="connsiteY3-168" fmla="*/ 260069 h 260069"/>
                  <a:gd name="connsiteX4-169" fmla="*/ 0 w 747951"/>
                  <a:gd name="connsiteY4-170" fmla="*/ 257257 h 260069"/>
                  <a:gd name="connsiteX0-171" fmla="*/ 0 w 759896"/>
                  <a:gd name="connsiteY0-172" fmla="*/ 257257 h 260069"/>
                  <a:gd name="connsiteX1-173" fmla="*/ 230114 w 759896"/>
                  <a:gd name="connsiteY1-174" fmla="*/ 0 h 260069"/>
                  <a:gd name="connsiteX2-175" fmla="*/ 496064 w 759896"/>
                  <a:gd name="connsiteY2-176" fmla="*/ 2810 h 260069"/>
                  <a:gd name="connsiteX3-177" fmla="*/ 759896 w 759896"/>
                  <a:gd name="connsiteY3-178" fmla="*/ 260069 h 260069"/>
                  <a:gd name="connsiteX4-179" fmla="*/ 0 w 759896"/>
                  <a:gd name="connsiteY4-180" fmla="*/ 257257 h 260069"/>
                  <a:gd name="connsiteX0-181" fmla="*/ 0 w 759896"/>
                  <a:gd name="connsiteY0-182" fmla="*/ 257257 h 260069"/>
                  <a:gd name="connsiteX1-183" fmla="*/ 230114 w 759896"/>
                  <a:gd name="connsiteY1-184" fmla="*/ 0 h 260069"/>
                  <a:gd name="connsiteX2-185" fmla="*/ 496064 w 759896"/>
                  <a:gd name="connsiteY2-186" fmla="*/ 2810 h 260069"/>
                  <a:gd name="connsiteX3-187" fmla="*/ 759896 w 759896"/>
                  <a:gd name="connsiteY3-188" fmla="*/ 260069 h 260069"/>
                  <a:gd name="connsiteX4-189" fmla="*/ 0 w 759896"/>
                  <a:gd name="connsiteY4-190" fmla="*/ 257257 h 260069"/>
                  <a:gd name="connsiteX0-191" fmla="*/ 0 w 778478"/>
                  <a:gd name="connsiteY0-192" fmla="*/ 258663 h 260069"/>
                  <a:gd name="connsiteX1-193" fmla="*/ 248696 w 778478"/>
                  <a:gd name="connsiteY1-194" fmla="*/ 0 h 260069"/>
                  <a:gd name="connsiteX2-195" fmla="*/ 514646 w 778478"/>
                  <a:gd name="connsiteY2-196" fmla="*/ 2810 h 260069"/>
                  <a:gd name="connsiteX3-197" fmla="*/ 778478 w 778478"/>
                  <a:gd name="connsiteY3-198" fmla="*/ 260069 h 260069"/>
                  <a:gd name="connsiteX4-199" fmla="*/ 0 w 778478"/>
                  <a:gd name="connsiteY4-200" fmla="*/ 258663 h 260069"/>
                  <a:gd name="connsiteX0-201" fmla="*/ 0 w 778478"/>
                  <a:gd name="connsiteY0-202" fmla="*/ 258663 h 260069"/>
                  <a:gd name="connsiteX1-203" fmla="*/ 248696 w 778478"/>
                  <a:gd name="connsiteY1-204" fmla="*/ 0 h 260069"/>
                  <a:gd name="connsiteX2-205" fmla="*/ 514646 w 778478"/>
                  <a:gd name="connsiteY2-206" fmla="*/ 2810 h 260069"/>
                  <a:gd name="connsiteX3-207" fmla="*/ 778478 w 778478"/>
                  <a:gd name="connsiteY3-208" fmla="*/ 260069 h 260069"/>
                  <a:gd name="connsiteX4-209" fmla="*/ 0 w 778478"/>
                  <a:gd name="connsiteY4-210" fmla="*/ 258663 h 260069"/>
                  <a:gd name="connsiteX0-211" fmla="*/ 0 w 795732"/>
                  <a:gd name="connsiteY0-212" fmla="*/ 258663 h 260069"/>
                  <a:gd name="connsiteX1-213" fmla="*/ 265950 w 795732"/>
                  <a:gd name="connsiteY1-214" fmla="*/ 0 h 260069"/>
                  <a:gd name="connsiteX2-215" fmla="*/ 531900 w 795732"/>
                  <a:gd name="connsiteY2-216" fmla="*/ 2810 h 260069"/>
                  <a:gd name="connsiteX3-217" fmla="*/ 795732 w 795732"/>
                  <a:gd name="connsiteY3-218" fmla="*/ 260069 h 260069"/>
                  <a:gd name="connsiteX4-219" fmla="*/ 0 w 795732"/>
                  <a:gd name="connsiteY4-220" fmla="*/ 258663 h 260069"/>
                  <a:gd name="connsiteX0-221" fmla="*/ 0 w 795732"/>
                  <a:gd name="connsiteY0-222" fmla="*/ 258663 h 260069"/>
                  <a:gd name="connsiteX1-223" fmla="*/ 265950 w 795732"/>
                  <a:gd name="connsiteY1-224" fmla="*/ 0 h 260069"/>
                  <a:gd name="connsiteX2-225" fmla="*/ 531900 w 795732"/>
                  <a:gd name="connsiteY2-226" fmla="*/ 2810 h 260069"/>
                  <a:gd name="connsiteX3-227" fmla="*/ 795732 w 795732"/>
                  <a:gd name="connsiteY3-228" fmla="*/ 260069 h 260069"/>
                  <a:gd name="connsiteX4-229" fmla="*/ 0 w 795732"/>
                  <a:gd name="connsiteY4-230" fmla="*/ 258663 h 260069"/>
                  <a:gd name="connsiteX0-231" fmla="*/ 0 w 795732"/>
                  <a:gd name="connsiteY0-232" fmla="*/ 258663 h 260069"/>
                  <a:gd name="connsiteX1-233" fmla="*/ 265950 w 795732"/>
                  <a:gd name="connsiteY1-234" fmla="*/ 0 h 260069"/>
                  <a:gd name="connsiteX2-235" fmla="*/ 531900 w 795732"/>
                  <a:gd name="connsiteY2-236" fmla="*/ 2810 h 260069"/>
                  <a:gd name="connsiteX3-237" fmla="*/ 795732 w 795732"/>
                  <a:gd name="connsiteY3-238" fmla="*/ 260069 h 260069"/>
                  <a:gd name="connsiteX4-239" fmla="*/ 0 w 795732"/>
                  <a:gd name="connsiteY4-240" fmla="*/ 258663 h 260069"/>
                  <a:gd name="connsiteX0-241" fmla="*/ 0 w 795732"/>
                  <a:gd name="connsiteY0-242" fmla="*/ 279601 h 281007"/>
                  <a:gd name="connsiteX1-243" fmla="*/ 265950 w 795732"/>
                  <a:gd name="connsiteY1-244" fmla="*/ 20938 h 281007"/>
                  <a:gd name="connsiteX2-245" fmla="*/ 531900 w 795732"/>
                  <a:gd name="connsiteY2-246" fmla="*/ 23748 h 281007"/>
                  <a:gd name="connsiteX3-247" fmla="*/ 795732 w 795732"/>
                  <a:gd name="connsiteY3-248" fmla="*/ 281007 h 281007"/>
                  <a:gd name="connsiteX4-249" fmla="*/ 0 w 795732"/>
                  <a:gd name="connsiteY4-250" fmla="*/ 279601 h 281007"/>
                  <a:gd name="connsiteX0-251" fmla="*/ 0 w 795732"/>
                  <a:gd name="connsiteY0-252" fmla="*/ 287402 h 288808"/>
                  <a:gd name="connsiteX1-253" fmla="*/ 265950 w 795732"/>
                  <a:gd name="connsiteY1-254" fmla="*/ 28739 h 288808"/>
                  <a:gd name="connsiteX2-255" fmla="*/ 531900 w 795732"/>
                  <a:gd name="connsiteY2-256" fmla="*/ 31549 h 288808"/>
                  <a:gd name="connsiteX3-257" fmla="*/ 795732 w 795732"/>
                  <a:gd name="connsiteY3-258" fmla="*/ 288808 h 288808"/>
                  <a:gd name="connsiteX4-259" fmla="*/ 0 w 795732"/>
                  <a:gd name="connsiteY4-260" fmla="*/ 287402 h 288808"/>
                  <a:gd name="connsiteX0-261" fmla="*/ 0 w 795732"/>
                  <a:gd name="connsiteY0-262" fmla="*/ 288761 h 290167"/>
                  <a:gd name="connsiteX1-263" fmla="*/ 265950 w 795732"/>
                  <a:gd name="connsiteY1-264" fmla="*/ 30098 h 290167"/>
                  <a:gd name="connsiteX2-265" fmla="*/ 531900 w 795732"/>
                  <a:gd name="connsiteY2-266" fmla="*/ 32908 h 290167"/>
                  <a:gd name="connsiteX3-267" fmla="*/ 795732 w 795732"/>
                  <a:gd name="connsiteY3-268" fmla="*/ 290167 h 290167"/>
                  <a:gd name="connsiteX4-269" fmla="*/ 0 w 795732"/>
                  <a:gd name="connsiteY4-270" fmla="*/ 288761 h 290167"/>
                  <a:gd name="connsiteX0-271" fmla="*/ 0 w 795732"/>
                  <a:gd name="connsiteY0-272" fmla="*/ 291293 h 292699"/>
                  <a:gd name="connsiteX1-273" fmla="*/ 265950 w 795732"/>
                  <a:gd name="connsiteY1-274" fmla="*/ 32630 h 292699"/>
                  <a:gd name="connsiteX2-275" fmla="*/ 404192 w 795732"/>
                  <a:gd name="connsiteY2-276" fmla="*/ 4026 h 292699"/>
                  <a:gd name="connsiteX3-277" fmla="*/ 531900 w 795732"/>
                  <a:gd name="connsiteY3-278" fmla="*/ 35440 h 292699"/>
                  <a:gd name="connsiteX4-279" fmla="*/ 795732 w 795732"/>
                  <a:gd name="connsiteY4-280" fmla="*/ 292699 h 292699"/>
                  <a:gd name="connsiteX5" fmla="*/ 0 w 795732"/>
                  <a:gd name="connsiteY5" fmla="*/ 291293 h 292699"/>
                  <a:gd name="connsiteX0-281" fmla="*/ 0 w 795732"/>
                  <a:gd name="connsiteY0-282" fmla="*/ 291293 h 292699"/>
                  <a:gd name="connsiteX1-283" fmla="*/ 265950 w 795732"/>
                  <a:gd name="connsiteY1-284" fmla="*/ 32630 h 292699"/>
                  <a:gd name="connsiteX2-285" fmla="*/ 404192 w 795732"/>
                  <a:gd name="connsiteY2-286" fmla="*/ 4026 h 292699"/>
                  <a:gd name="connsiteX3-287" fmla="*/ 531900 w 795732"/>
                  <a:gd name="connsiteY3-288" fmla="*/ 35440 h 292699"/>
                  <a:gd name="connsiteX4-289" fmla="*/ 795732 w 795732"/>
                  <a:gd name="connsiteY4-290" fmla="*/ 292699 h 292699"/>
                  <a:gd name="connsiteX5-291" fmla="*/ 0 w 795732"/>
                  <a:gd name="connsiteY5-292" fmla="*/ 291293 h 292699"/>
                  <a:gd name="connsiteX0-293" fmla="*/ 0 w 795732"/>
                  <a:gd name="connsiteY0-294" fmla="*/ 291293 h 292699"/>
                  <a:gd name="connsiteX1-295" fmla="*/ 265950 w 795732"/>
                  <a:gd name="connsiteY1-296" fmla="*/ 32630 h 292699"/>
                  <a:gd name="connsiteX2-297" fmla="*/ 404192 w 795732"/>
                  <a:gd name="connsiteY2-298" fmla="*/ 4026 h 292699"/>
                  <a:gd name="connsiteX3-299" fmla="*/ 531900 w 795732"/>
                  <a:gd name="connsiteY3-300" fmla="*/ 35440 h 292699"/>
                  <a:gd name="connsiteX4-301" fmla="*/ 795732 w 795732"/>
                  <a:gd name="connsiteY4-302" fmla="*/ 292699 h 292699"/>
                  <a:gd name="connsiteX5-303" fmla="*/ 0 w 795732"/>
                  <a:gd name="connsiteY5-304" fmla="*/ 291293 h 292699"/>
                  <a:gd name="connsiteX0-305" fmla="*/ 0 w 795732"/>
                  <a:gd name="connsiteY0-306" fmla="*/ 311187 h 312593"/>
                  <a:gd name="connsiteX1-307" fmla="*/ 265950 w 795732"/>
                  <a:gd name="connsiteY1-308" fmla="*/ 52524 h 312593"/>
                  <a:gd name="connsiteX2-309" fmla="*/ 406846 w 795732"/>
                  <a:gd name="connsiteY2-310" fmla="*/ 27 h 312593"/>
                  <a:gd name="connsiteX3-311" fmla="*/ 531900 w 795732"/>
                  <a:gd name="connsiteY3-312" fmla="*/ 55334 h 312593"/>
                  <a:gd name="connsiteX4-313" fmla="*/ 795732 w 795732"/>
                  <a:gd name="connsiteY4-314" fmla="*/ 312593 h 312593"/>
                  <a:gd name="connsiteX5-315" fmla="*/ 0 w 795732"/>
                  <a:gd name="connsiteY5-316" fmla="*/ 311187 h 312593"/>
                  <a:gd name="connsiteX0-317" fmla="*/ 0 w 795732"/>
                  <a:gd name="connsiteY0-318" fmla="*/ 311228 h 312634"/>
                  <a:gd name="connsiteX1-319" fmla="*/ 265950 w 795732"/>
                  <a:gd name="connsiteY1-320" fmla="*/ 52565 h 312634"/>
                  <a:gd name="connsiteX2-321" fmla="*/ 406846 w 795732"/>
                  <a:gd name="connsiteY2-322" fmla="*/ 68 h 312634"/>
                  <a:gd name="connsiteX3-323" fmla="*/ 531900 w 795732"/>
                  <a:gd name="connsiteY3-324" fmla="*/ 55375 h 312634"/>
                  <a:gd name="connsiteX4-325" fmla="*/ 795732 w 795732"/>
                  <a:gd name="connsiteY4-326" fmla="*/ 312634 h 312634"/>
                  <a:gd name="connsiteX5-327" fmla="*/ 0 w 795732"/>
                  <a:gd name="connsiteY5-328" fmla="*/ 311228 h 3126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91" y="connsiteY5-292"/>
                  </a:cxn>
                </a:cxnLst>
                <a:rect l="l" t="t" r="r" b="b"/>
                <a:pathLst>
                  <a:path w="795732" h="312634">
                    <a:moveTo>
                      <a:pt x="0" y="311228"/>
                    </a:moveTo>
                    <a:cubicBezTo>
                      <a:pt x="129501" y="247656"/>
                      <a:pt x="265298" y="131256"/>
                      <a:pt x="265950" y="52565"/>
                    </a:cubicBezTo>
                    <a:cubicBezTo>
                      <a:pt x="333315" y="4687"/>
                      <a:pt x="378448" y="1005"/>
                      <a:pt x="406846" y="68"/>
                    </a:cubicBezTo>
                    <a:cubicBezTo>
                      <a:pt x="435244" y="-869"/>
                      <a:pt x="466643" y="7263"/>
                      <a:pt x="531900" y="55375"/>
                    </a:cubicBezTo>
                    <a:cubicBezTo>
                      <a:pt x="566636" y="187845"/>
                      <a:pt x="702756" y="241724"/>
                      <a:pt x="795732" y="312634"/>
                    </a:cubicBezTo>
                    <a:lnTo>
                      <a:pt x="0" y="311228"/>
                    </a:lnTo>
                    <a:close/>
                  </a:path>
                </a:pathLst>
              </a:custGeom>
              <a:gradFill>
                <a:gsLst>
                  <a:gs pos="100000">
                    <a:srgbClr val="1D2C43">
                      <a:alpha val="0"/>
                    </a:srgbClr>
                  </a:gs>
                  <a:gs pos="0">
                    <a:srgbClr val="81FFCF">
                      <a:alpha val="27000"/>
                    </a:srgbClr>
                  </a:gs>
                </a:gsLst>
                <a:lin ang="5400000" scaled="1"/>
              </a:gradFill>
              <a:ln>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p:cNvSpPr/>
              <p:nvPr/>
            </p:nvSpPr>
            <p:spPr>
              <a:xfrm>
                <a:off x="1568117" y="2700267"/>
                <a:ext cx="1759914" cy="196137"/>
              </a:xfrm>
              <a:prstGeom prst="ellipse">
                <a:avLst/>
              </a:prstGeom>
              <a:gradFill>
                <a:gsLst>
                  <a:gs pos="0">
                    <a:srgbClr val="1D2C43">
                      <a:alpha val="0"/>
                    </a:srgbClr>
                  </a:gs>
                  <a:gs pos="100000">
                    <a:srgbClr val="81FFCF">
                      <a:alpha val="33000"/>
                    </a:srgbClr>
                  </a:gs>
                </a:gsLst>
                <a:lin ang="5400000" scaled="1"/>
              </a:gradFill>
              <a:ln w="6350">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形状 22"/>
              <p:cNvSpPr/>
              <p:nvPr/>
            </p:nvSpPr>
            <p:spPr>
              <a:xfrm>
                <a:off x="1576124" y="2818103"/>
                <a:ext cx="484886" cy="524879"/>
              </a:xfrm>
              <a:custGeom>
                <a:avLst/>
                <a:gdLst>
                  <a:gd name="connsiteX0" fmla="*/ 0 w 409433"/>
                  <a:gd name="connsiteY0" fmla="*/ 0 h 648268"/>
                  <a:gd name="connsiteX1" fmla="*/ 409433 w 409433"/>
                  <a:gd name="connsiteY1" fmla="*/ 648268 h 648268"/>
                  <a:gd name="connsiteX0-1" fmla="*/ 0 w 296758"/>
                  <a:gd name="connsiteY0-2" fmla="*/ 0 h 379582"/>
                  <a:gd name="connsiteX1-3" fmla="*/ 296758 w 296758"/>
                  <a:gd name="connsiteY1-4" fmla="*/ 379582 h 379582"/>
                  <a:gd name="connsiteX0-5" fmla="*/ 0 w 296758"/>
                  <a:gd name="connsiteY0-6" fmla="*/ 0 h 379582"/>
                  <a:gd name="connsiteX1-7" fmla="*/ 296758 w 296758"/>
                  <a:gd name="connsiteY1-8" fmla="*/ 379582 h 379582"/>
                  <a:gd name="connsiteX0-9" fmla="*/ 0 w 309759"/>
                  <a:gd name="connsiteY0-10" fmla="*/ 0 h 375249"/>
                  <a:gd name="connsiteX1-11" fmla="*/ 309759 w 309759"/>
                  <a:gd name="connsiteY1-12" fmla="*/ 375249 h 375249"/>
                  <a:gd name="connsiteX0-13" fmla="*/ 0 w 327093"/>
                  <a:gd name="connsiteY0-14" fmla="*/ 0 h 340580"/>
                  <a:gd name="connsiteX1-15" fmla="*/ 327093 w 327093"/>
                  <a:gd name="connsiteY1-16" fmla="*/ 340580 h 340580"/>
                  <a:gd name="connsiteX0-17" fmla="*/ 0 w 327093"/>
                  <a:gd name="connsiteY0-18" fmla="*/ 0 h 340580"/>
                  <a:gd name="connsiteX1-19" fmla="*/ 327093 w 327093"/>
                  <a:gd name="connsiteY1-20" fmla="*/ 340580 h 340580"/>
                  <a:gd name="connsiteX0-21" fmla="*/ 0 w 327093"/>
                  <a:gd name="connsiteY0-22" fmla="*/ 0 h 340580"/>
                  <a:gd name="connsiteX1-23" fmla="*/ 327093 w 327093"/>
                  <a:gd name="connsiteY1-24" fmla="*/ 340580 h 340580"/>
                  <a:gd name="connsiteX0-25" fmla="*/ 0 w 301335"/>
                  <a:gd name="connsiteY0-26" fmla="*/ 0 h 314823"/>
                  <a:gd name="connsiteX1-27" fmla="*/ 301335 w 301335"/>
                  <a:gd name="connsiteY1-28" fmla="*/ 314823 h 314823"/>
                  <a:gd name="connsiteX0-29" fmla="*/ 0 w 288456"/>
                  <a:gd name="connsiteY0-30" fmla="*/ 0 h 312248"/>
                  <a:gd name="connsiteX1-31" fmla="*/ 288456 w 288456"/>
                  <a:gd name="connsiteY1-32" fmla="*/ 312248 h 312248"/>
                  <a:gd name="connsiteX0-33" fmla="*/ 0 w 288456"/>
                  <a:gd name="connsiteY0-34" fmla="*/ 0 h 312248"/>
                  <a:gd name="connsiteX1-35" fmla="*/ 288456 w 288456"/>
                  <a:gd name="connsiteY1-36" fmla="*/ 312248 h 312248"/>
                </a:gdLst>
                <a:ahLst/>
                <a:cxnLst>
                  <a:cxn ang="0">
                    <a:pos x="connsiteX0-1" y="connsiteY0-2"/>
                  </a:cxn>
                  <a:cxn ang="0">
                    <a:pos x="connsiteX1-3" y="connsiteY1-4"/>
                  </a:cxn>
                </a:cxnLst>
                <a:rect l="l" t="t" r="r" b="b"/>
                <a:pathLst>
                  <a:path w="288456" h="312248">
                    <a:moveTo>
                      <a:pt x="0" y="0"/>
                    </a:moveTo>
                    <a:cubicBezTo>
                      <a:pt x="161007" y="95394"/>
                      <a:pt x="227164" y="138909"/>
                      <a:pt x="288456" y="312248"/>
                    </a:cubicBezTo>
                  </a:path>
                </a:pathLst>
              </a:custGeom>
              <a:noFill/>
              <a:ln w="6350">
                <a:gradFill>
                  <a:gsLst>
                    <a:gs pos="0">
                      <a:srgbClr val="31EFE6">
                        <a:alpha val="44000"/>
                      </a:srgbClr>
                    </a:gs>
                    <a:gs pos="100000">
                      <a:srgbClr val="31EFE6">
                        <a:lumMod val="0"/>
                      </a:srgbClr>
                    </a:gs>
                  </a:gsLst>
                  <a:lin ang="5400000" scaled="1"/>
                </a:grad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形状 23"/>
              <p:cNvSpPr/>
              <p:nvPr/>
            </p:nvSpPr>
            <p:spPr>
              <a:xfrm flipH="1">
                <a:off x="2835139" y="2818103"/>
                <a:ext cx="484886" cy="524879"/>
              </a:xfrm>
              <a:custGeom>
                <a:avLst/>
                <a:gdLst>
                  <a:gd name="connsiteX0" fmla="*/ 0 w 409433"/>
                  <a:gd name="connsiteY0" fmla="*/ 0 h 648268"/>
                  <a:gd name="connsiteX1" fmla="*/ 409433 w 409433"/>
                  <a:gd name="connsiteY1" fmla="*/ 648268 h 648268"/>
                  <a:gd name="connsiteX0-1" fmla="*/ 0 w 296758"/>
                  <a:gd name="connsiteY0-2" fmla="*/ 0 h 379582"/>
                  <a:gd name="connsiteX1-3" fmla="*/ 296758 w 296758"/>
                  <a:gd name="connsiteY1-4" fmla="*/ 379582 h 379582"/>
                  <a:gd name="connsiteX0-5" fmla="*/ 0 w 296758"/>
                  <a:gd name="connsiteY0-6" fmla="*/ 0 h 379582"/>
                  <a:gd name="connsiteX1-7" fmla="*/ 296758 w 296758"/>
                  <a:gd name="connsiteY1-8" fmla="*/ 379582 h 379582"/>
                  <a:gd name="connsiteX0-9" fmla="*/ 0 w 309759"/>
                  <a:gd name="connsiteY0-10" fmla="*/ 0 h 375249"/>
                  <a:gd name="connsiteX1-11" fmla="*/ 309759 w 309759"/>
                  <a:gd name="connsiteY1-12" fmla="*/ 375249 h 375249"/>
                  <a:gd name="connsiteX0-13" fmla="*/ 0 w 327093"/>
                  <a:gd name="connsiteY0-14" fmla="*/ 0 h 340580"/>
                  <a:gd name="connsiteX1-15" fmla="*/ 327093 w 327093"/>
                  <a:gd name="connsiteY1-16" fmla="*/ 340580 h 340580"/>
                  <a:gd name="connsiteX0-17" fmla="*/ 0 w 327093"/>
                  <a:gd name="connsiteY0-18" fmla="*/ 0 h 340580"/>
                  <a:gd name="connsiteX1-19" fmla="*/ 327093 w 327093"/>
                  <a:gd name="connsiteY1-20" fmla="*/ 340580 h 340580"/>
                  <a:gd name="connsiteX0-21" fmla="*/ 0 w 327093"/>
                  <a:gd name="connsiteY0-22" fmla="*/ 0 h 340580"/>
                  <a:gd name="connsiteX1-23" fmla="*/ 327093 w 327093"/>
                  <a:gd name="connsiteY1-24" fmla="*/ 340580 h 340580"/>
                  <a:gd name="connsiteX0-25" fmla="*/ 0 w 301335"/>
                  <a:gd name="connsiteY0-26" fmla="*/ 0 h 314823"/>
                  <a:gd name="connsiteX1-27" fmla="*/ 301335 w 301335"/>
                  <a:gd name="connsiteY1-28" fmla="*/ 314823 h 314823"/>
                  <a:gd name="connsiteX0-29" fmla="*/ 0 w 288456"/>
                  <a:gd name="connsiteY0-30" fmla="*/ 0 h 312248"/>
                  <a:gd name="connsiteX1-31" fmla="*/ 288456 w 288456"/>
                  <a:gd name="connsiteY1-32" fmla="*/ 312248 h 312248"/>
                  <a:gd name="connsiteX0-33" fmla="*/ 0 w 288456"/>
                  <a:gd name="connsiteY0-34" fmla="*/ 0 h 312248"/>
                  <a:gd name="connsiteX1-35" fmla="*/ 288456 w 288456"/>
                  <a:gd name="connsiteY1-36" fmla="*/ 312248 h 312248"/>
                </a:gdLst>
                <a:ahLst/>
                <a:cxnLst>
                  <a:cxn ang="0">
                    <a:pos x="connsiteX0-1" y="connsiteY0-2"/>
                  </a:cxn>
                  <a:cxn ang="0">
                    <a:pos x="connsiteX1-3" y="connsiteY1-4"/>
                  </a:cxn>
                </a:cxnLst>
                <a:rect l="l" t="t" r="r" b="b"/>
                <a:pathLst>
                  <a:path w="288456" h="312248">
                    <a:moveTo>
                      <a:pt x="0" y="0"/>
                    </a:moveTo>
                    <a:cubicBezTo>
                      <a:pt x="161007" y="95394"/>
                      <a:pt x="227164" y="138909"/>
                      <a:pt x="288456" y="312248"/>
                    </a:cubicBezTo>
                  </a:path>
                </a:pathLst>
              </a:custGeom>
              <a:noFill/>
              <a:ln w="6350">
                <a:gradFill>
                  <a:gsLst>
                    <a:gs pos="0">
                      <a:srgbClr val="31EFE6">
                        <a:alpha val="57000"/>
                      </a:srgbClr>
                    </a:gs>
                    <a:gs pos="100000">
                      <a:srgbClr val="31EFE6">
                        <a:lumMod val="0"/>
                      </a:srgbClr>
                    </a:gs>
                  </a:gsLst>
                  <a:lin ang="5400000" scaled="1"/>
                </a:grad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任意多边形: 形状 24"/>
              <p:cNvSpPr/>
              <p:nvPr/>
            </p:nvSpPr>
            <p:spPr>
              <a:xfrm>
                <a:off x="1568116" y="2790036"/>
                <a:ext cx="1759916" cy="103709"/>
              </a:xfrm>
              <a:custGeom>
                <a:avLst/>
                <a:gdLst>
                  <a:gd name="connsiteX0" fmla="*/ 0 w 1357312"/>
                  <a:gd name="connsiteY0" fmla="*/ 0 h 253663"/>
                  <a:gd name="connsiteX1" fmla="*/ 1357312 w 1357312"/>
                  <a:gd name="connsiteY1" fmla="*/ 0 h 253663"/>
                  <a:gd name="connsiteX2" fmla="*/ 1357312 w 1357312"/>
                  <a:gd name="connsiteY2" fmla="*/ 191967 h 253663"/>
                  <a:gd name="connsiteX3" fmla="*/ 1154217 w 1357312"/>
                  <a:gd name="connsiteY3" fmla="*/ 191967 h 253663"/>
                  <a:gd name="connsiteX4" fmla="*/ 1160294 w 1357312"/>
                  <a:gd name="connsiteY4" fmla="*/ 195322 h 253663"/>
                  <a:gd name="connsiteX5" fmla="*/ 636812 w 1357312"/>
                  <a:gd name="connsiteY5" fmla="*/ 253663 h 253663"/>
                  <a:gd name="connsiteX6" fmla="*/ 113330 w 1357312"/>
                  <a:gd name="connsiteY6" fmla="*/ 195322 h 253663"/>
                  <a:gd name="connsiteX7" fmla="*/ 119408 w 1357312"/>
                  <a:gd name="connsiteY7" fmla="*/ 191967 h 253663"/>
                  <a:gd name="connsiteX8" fmla="*/ 0 w 1357312"/>
                  <a:gd name="connsiteY8" fmla="*/ 191967 h 253663"/>
                  <a:gd name="connsiteX0-1" fmla="*/ 0 w 1357312"/>
                  <a:gd name="connsiteY0-2" fmla="*/ 0 h 253663"/>
                  <a:gd name="connsiteX1-3" fmla="*/ 1357312 w 1357312"/>
                  <a:gd name="connsiteY1-4" fmla="*/ 0 h 253663"/>
                  <a:gd name="connsiteX2-5" fmla="*/ 1357312 w 1357312"/>
                  <a:gd name="connsiteY2-6" fmla="*/ 191967 h 253663"/>
                  <a:gd name="connsiteX3-7" fmla="*/ 1154217 w 1357312"/>
                  <a:gd name="connsiteY3-8" fmla="*/ 191967 h 253663"/>
                  <a:gd name="connsiteX4-9" fmla="*/ 1160294 w 1357312"/>
                  <a:gd name="connsiteY4-10" fmla="*/ 195322 h 253663"/>
                  <a:gd name="connsiteX5-11" fmla="*/ 636812 w 1357312"/>
                  <a:gd name="connsiteY5-12" fmla="*/ 253663 h 253663"/>
                  <a:gd name="connsiteX6-13" fmla="*/ 113330 w 1357312"/>
                  <a:gd name="connsiteY6-14" fmla="*/ 195322 h 253663"/>
                  <a:gd name="connsiteX7-15" fmla="*/ 119408 w 1357312"/>
                  <a:gd name="connsiteY7-16" fmla="*/ 191967 h 253663"/>
                  <a:gd name="connsiteX8-17" fmla="*/ 0 w 1357312"/>
                  <a:gd name="connsiteY8-18" fmla="*/ 191967 h 253663"/>
                  <a:gd name="connsiteX9" fmla="*/ 91440 w 1357312"/>
                  <a:gd name="connsiteY9" fmla="*/ 91440 h 253663"/>
                  <a:gd name="connsiteX0-19" fmla="*/ 1357312 w 1357312"/>
                  <a:gd name="connsiteY0-20" fmla="*/ 0 h 253663"/>
                  <a:gd name="connsiteX1-21" fmla="*/ 1357312 w 1357312"/>
                  <a:gd name="connsiteY1-22" fmla="*/ 191967 h 253663"/>
                  <a:gd name="connsiteX2-23" fmla="*/ 1154217 w 1357312"/>
                  <a:gd name="connsiteY2-24" fmla="*/ 191967 h 253663"/>
                  <a:gd name="connsiteX3-25" fmla="*/ 1160294 w 1357312"/>
                  <a:gd name="connsiteY3-26" fmla="*/ 195322 h 253663"/>
                  <a:gd name="connsiteX4-27" fmla="*/ 636812 w 1357312"/>
                  <a:gd name="connsiteY4-28" fmla="*/ 253663 h 253663"/>
                  <a:gd name="connsiteX5-29" fmla="*/ 113330 w 1357312"/>
                  <a:gd name="connsiteY5-30" fmla="*/ 195322 h 253663"/>
                  <a:gd name="connsiteX6-31" fmla="*/ 119408 w 1357312"/>
                  <a:gd name="connsiteY6-32" fmla="*/ 191967 h 253663"/>
                  <a:gd name="connsiteX7-33" fmla="*/ 0 w 1357312"/>
                  <a:gd name="connsiteY7-34" fmla="*/ 191967 h 253663"/>
                  <a:gd name="connsiteX8-35" fmla="*/ 91440 w 1357312"/>
                  <a:gd name="connsiteY8-36" fmla="*/ 91440 h 253663"/>
                  <a:gd name="connsiteX0-37" fmla="*/ 1357312 w 1357312"/>
                  <a:gd name="connsiteY0-38" fmla="*/ 0 h 253663"/>
                  <a:gd name="connsiteX1-39" fmla="*/ 1357312 w 1357312"/>
                  <a:gd name="connsiteY1-40" fmla="*/ 191967 h 253663"/>
                  <a:gd name="connsiteX2-41" fmla="*/ 1154217 w 1357312"/>
                  <a:gd name="connsiteY2-42" fmla="*/ 191967 h 253663"/>
                  <a:gd name="connsiteX3-43" fmla="*/ 1160294 w 1357312"/>
                  <a:gd name="connsiteY3-44" fmla="*/ 195322 h 253663"/>
                  <a:gd name="connsiteX4-45" fmla="*/ 636812 w 1357312"/>
                  <a:gd name="connsiteY4-46" fmla="*/ 253663 h 253663"/>
                  <a:gd name="connsiteX5-47" fmla="*/ 113330 w 1357312"/>
                  <a:gd name="connsiteY5-48" fmla="*/ 195322 h 253663"/>
                  <a:gd name="connsiteX6-49" fmla="*/ 119408 w 1357312"/>
                  <a:gd name="connsiteY6-50" fmla="*/ 191967 h 253663"/>
                  <a:gd name="connsiteX7-51" fmla="*/ 0 w 1357312"/>
                  <a:gd name="connsiteY7-52" fmla="*/ 191967 h 253663"/>
                  <a:gd name="connsiteX0-53" fmla="*/ 1357312 w 1357312"/>
                  <a:gd name="connsiteY0-54" fmla="*/ 0 h 61696"/>
                  <a:gd name="connsiteX1-55" fmla="*/ 1154217 w 1357312"/>
                  <a:gd name="connsiteY1-56" fmla="*/ 0 h 61696"/>
                  <a:gd name="connsiteX2-57" fmla="*/ 1160294 w 1357312"/>
                  <a:gd name="connsiteY2-58" fmla="*/ 3355 h 61696"/>
                  <a:gd name="connsiteX3-59" fmla="*/ 636812 w 1357312"/>
                  <a:gd name="connsiteY3-60" fmla="*/ 61696 h 61696"/>
                  <a:gd name="connsiteX4-61" fmla="*/ 113330 w 1357312"/>
                  <a:gd name="connsiteY4-62" fmla="*/ 3355 h 61696"/>
                  <a:gd name="connsiteX5-63" fmla="*/ 119408 w 1357312"/>
                  <a:gd name="connsiteY5-64" fmla="*/ 0 h 61696"/>
                  <a:gd name="connsiteX6-65" fmla="*/ 0 w 1357312"/>
                  <a:gd name="connsiteY6-66" fmla="*/ 0 h 61696"/>
                  <a:gd name="connsiteX0-67" fmla="*/ 1154217 w 1160294"/>
                  <a:gd name="connsiteY0-68" fmla="*/ 0 h 61696"/>
                  <a:gd name="connsiteX1-69" fmla="*/ 1160294 w 1160294"/>
                  <a:gd name="connsiteY1-70" fmla="*/ 3355 h 61696"/>
                  <a:gd name="connsiteX2-71" fmla="*/ 636812 w 1160294"/>
                  <a:gd name="connsiteY2-72" fmla="*/ 61696 h 61696"/>
                  <a:gd name="connsiteX3-73" fmla="*/ 113330 w 1160294"/>
                  <a:gd name="connsiteY3-74" fmla="*/ 3355 h 61696"/>
                  <a:gd name="connsiteX4-75" fmla="*/ 119408 w 1160294"/>
                  <a:gd name="connsiteY4-76" fmla="*/ 0 h 61696"/>
                  <a:gd name="connsiteX5-77" fmla="*/ 0 w 1160294"/>
                  <a:gd name="connsiteY5-78" fmla="*/ 0 h 61696"/>
                  <a:gd name="connsiteX0-79" fmla="*/ 1040887 w 1046964"/>
                  <a:gd name="connsiteY0-80" fmla="*/ 0 h 61696"/>
                  <a:gd name="connsiteX1-81" fmla="*/ 1046964 w 1046964"/>
                  <a:gd name="connsiteY1-82" fmla="*/ 3355 h 61696"/>
                  <a:gd name="connsiteX2-83" fmla="*/ 523482 w 1046964"/>
                  <a:gd name="connsiteY2-84" fmla="*/ 61696 h 61696"/>
                  <a:gd name="connsiteX3-85" fmla="*/ 0 w 1046964"/>
                  <a:gd name="connsiteY3-86" fmla="*/ 3355 h 61696"/>
                  <a:gd name="connsiteX4-87" fmla="*/ 6078 w 1046964"/>
                  <a:gd name="connsiteY4-88" fmla="*/ 0 h 616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6964" h="61696">
                    <a:moveTo>
                      <a:pt x="1040887" y="0"/>
                    </a:moveTo>
                    <a:lnTo>
                      <a:pt x="1046964" y="3355"/>
                    </a:lnTo>
                    <a:cubicBezTo>
                      <a:pt x="1046964" y="35576"/>
                      <a:pt x="812593" y="61696"/>
                      <a:pt x="523482" y="61696"/>
                    </a:cubicBezTo>
                    <a:cubicBezTo>
                      <a:pt x="234371" y="61696"/>
                      <a:pt x="0" y="35576"/>
                      <a:pt x="0" y="3355"/>
                    </a:cubicBezTo>
                    <a:lnTo>
                      <a:pt x="6078" y="0"/>
                    </a:lnTo>
                  </a:path>
                </a:pathLst>
              </a:custGeom>
              <a:noFill/>
              <a:ln w="6350">
                <a:gradFill>
                  <a:gsLst>
                    <a:gs pos="33000">
                      <a:srgbClr val="31EFE6">
                        <a:lumMod val="0"/>
                      </a:srgbClr>
                    </a:gs>
                    <a:gs pos="100000">
                      <a:srgbClr val="31EFE6"/>
                    </a:gs>
                  </a:gsLst>
                  <a:lin ang="5400000" scaled="1"/>
                </a:grad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25"/>
              <p:cNvSpPr/>
              <p:nvPr/>
            </p:nvSpPr>
            <p:spPr>
              <a:xfrm>
                <a:off x="1647214" y="2705566"/>
                <a:ext cx="1947258" cy="1007674"/>
              </a:xfrm>
              <a:prstGeom prst="rect">
                <a:avLst/>
              </a:prstGeom>
              <a:gradFill>
                <a:gsLst>
                  <a:gs pos="0">
                    <a:schemeClr val="tx1">
                      <a:alpha val="0"/>
                    </a:schemeClr>
                  </a:gs>
                  <a:gs pos="89000">
                    <a:schemeClr val="tx1"/>
                  </a:gs>
                </a:gsLst>
                <a:lin ang="5400000" scaled="1"/>
              </a:gradFill>
              <a:ln>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p:cNvSpPr/>
              <p:nvPr/>
            </p:nvSpPr>
            <p:spPr>
              <a:xfrm>
                <a:off x="2919181" y="2352266"/>
                <a:ext cx="126286" cy="126286"/>
              </a:xfrm>
              <a:prstGeom prst="ellipse">
                <a:avLst/>
              </a:prstGeom>
              <a:solidFill>
                <a:srgbClr val="84F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p:cNvSpPr/>
              <p:nvPr/>
            </p:nvSpPr>
            <p:spPr>
              <a:xfrm>
                <a:off x="1742351" y="2596916"/>
                <a:ext cx="87987" cy="87987"/>
              </a:xfrm>
              <a:prstGeom prst="ellipse">
                <a:avLst/>
              </a:prstGeom>
              <a:solidFill>
                <a:srgbClr val="84F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椭圆 28"/>
              <p:cNvSpPr/>
              <p:nvPr/>
            </p:nvSpPr>
            <p:spPr>
              <a:xfrm>
                <a:off x="3175618" y="2484246"/>
                <a:ext cx="87987" cy="87987"/>
              </a:xfrm>
              <a:prstGeom prst="ellipse">
                <a:avLst/>
              </a:prstGeom>
              <a:noFill/>
              <a:ln w="6350">
                <a:solidFill>
                  <a:srgbClr val="84F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4" name="椭圆 63"/>
              <p:cNvSpPr/>
              <p:nvPr/>
            </p:nvSpPr>
            <p:spPr>
              <a:xfrm>
                <a:off x="1883374" y="2075732"/>
                <a:ext cx="87987" cy="87987"/>
              </a:xfrm>
              <a:prstGeom prst="ellipse">
                <a:avLst/>
              </a:prstGeom>
              <a:noFill/>
              <a:ln w="6350">
                <a:solidFill>
                  <a:srgbClr val="84F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shovel-to-dig_65809"/>
              <p:cNvSpPr>
                <a:spLocks noChangeAspect="1"/>
              </p:cNvSpPr>
              <p:nvPr/>
            </p:nvSpPr>
            <p:spPr bwMode="auto">
              <a:xfrm>
                <a:off x="2173299" y="2008009"/>
                <a:ext cx="609685" cy="609142"/>
              </a:xfrm>
              <a:custGeom>
                <a:avLst/>
                <a:gdLst>
                  <a:gd name="connsiteX0" fmla="*/ 256379 w 580560"/>
                  <a:gd name="connsiteY0" fmla="*/ 270065 h 580043"/>
                  <a:gd name="connsiteX1" fmla="*/ 310980 w 580560"/>
                  <a:gd name="connsiteY1" fmla="*/ 324607 h 580043"/>
                  <a:gd name="connsiteX2" fmla="*/ 218654 w 580560"/>
                  <a:gd name="connsiteY2" fmla="*/ 415842 h 580043"/>
                  <a:gd name="connsiteX3" fmla="*/ 191850 w 580560"/>
                  <a:gd name="connsiteY3" fmla="*/ 427742 h 580043"/>
                  <a:gd name="connsiteX4" fmla="*/ 165046 w 580560"/>
                  <a:gd name="connsiteY4" fmla="*/ 415842 h 580043"/>
                  <a:gd name="connsiteX5" fmla="*/ 164053 w 580560"/>
                  <a:gd name="connsiteY5" fmla="*/ 415842 h 580043"/>
                  <a:gd name="connsiteX6" fmla="*/ 164053 w 580560"/>
                  <a:gd name="connsiteY6" fmla="*/ 362291 h 580043"/>
                  <a:gd name="connsiteX7" fmla="*/ 159583 w 580560"/>
                  <a:gd name="connsiteY7" fmla="*/ 255983 h 580043"/>
                  <a:gd name="connsiteX8" fmla="*/ 192866 w 580560"/>
                  <a:gd name="connsiteY8" fmla="*/ 270118 h 580043"/>
                  <a:gd name="connsiteX9" fmla="*/ 210749 w 580560"/>
                  <a:gd name="connsiteY9" fmla="*/ 287974 h 580043"/>
                  <a:gd name="connsiteX10" fmla="*/ 150145 w 580560"/>
                  <a:gd name="connsiteY10" fmla="*/ 348484 h 580043"/>
                  <a:gd name="connsiteX11" fmla="*/ 150145 w 580560"/>
                  <a:gd name="connsiteY11" fmla="*/ 429825 h 580043"/>
                  <a:gd name="connsiteX12" fmla="*/ 151138 w 580560"/>
                  <a:gd name="connsiteY12" fmla="*/ 429825 h 580043"/>
                  <a:gd name="connsiteX13" fmla="*/ 191873 w 580560"/>
                  <a:gd name="connsiteY13" fmla="*/ 446689 h 580043"/>
                  <a:gd name="connsiteX14" fmla="*/ 232607 w 580560"/>
                  <a:gd name="connsiteY14" fmla="*/ 429825 h 580043"/>
                  <a:gd name="connsiteX15" fmla="*/ 292218 w 580560"/>
                  <a:gd name="connsiteY15" fmla="*/ 370307 h 580043"/>
                  <a:gd name="connsiteX16" fmla="*/ 311095 w 580560"/>
                  <a:gd name="connsiteY16" fmla="*/ 388163 h 580043"/>
                  <a:gd name="connsiteX17" fmla="*/ 311095 w 580560"/>
                  <a:gd name="connsiteY17" fmla="*/ 454624 h 580043"/>
                  <a:gd name="connsiteX18" fmla="*/ 198827 w 580560"/>
                  <a:gd name="connsiteY18" fmla="*/ 566717 h 580043"/>
                  <a:gd name="connsiteX19" fmla="*/ 160080 w 580560"/>
                  <a:gd name="connsiteY19" fmla="*/ 579612 h 580043"/>
                  <a:gd name="connsiteX20" fmla="*/ 52780 w 580560"/>
                  <a:gd name="connsiteY20" fmla="*/ 566717 h 580043"/>
                  <a:gd name="connsiteX21" fmla="*/ 12046 w 580560"/>
                  <a:gd name="connsiteY21" fmla="*/ 525054 h 580043"/>
                  <a:gd name="connsiteX22" fmla="*/ 124 w 580560"/>
                  <a:gd name="connsiteY22" fmla="*/ 420897 h 580043"/>
                  <a:gd name="connsiteX23" fmla="*/ 14033 w 580560"/>
                  <a:gd name="connsiteY23" fmla="*/ 382211 h 580043"/>
                  <a:gd name="connsiteX24" fmla="*/ 126300 w 580560"/>
                  <a:gd name="connsiteY24" fmla="*/ 270118 h 580043"/>
                  <a:gd name="connsiteX25" fmla="*/ 159583 w 580560"/>
                  <a:gd name="connsiteY25" fmla="*/ 255983 h 580043"/>
                  <a:gd name="connsiteX26" fmla="*/ 542553 w 580560"/>
                  <a:gd name="connsiteY26" fmla="*/ 0 h 580043"/>
                  <a:gd name="connsiteX27" fmla="*/ 569382 w 580560"/>
                  <a:gd name="connsiteY27" fmla="*/ 11160 h 580043"/>
                  <a:gd name="connsiteX28" fmla="*/ 569382 w 580560"/>
                  <a:gd name="connsiteY28" fmla="*/ 12152 h 580043"/>
                  <a:gd name="connsiteX29" fmla="*/ 569382 w 580560"/>
                  <a:gd name="connsiteY29" fmla="*/ 65722 h 580043"/>
                  <a:gd name="connsiteX30" fmla="*/ 325936 w 580560"/>
                  <a:gd name="connsiteY30" fmla="*/ 308767 h 580043"/>
                  <a:gd name="connsiteX31" fmla="*/ 272278 w 580560"/>
                  <a:gd name="connsiteY31" fmla="*/ 255198 h 580043"/>
                  <a:gd name="connsiteX32" fmla="*/ 515725 w 580560"/>
                  <a:gd name="connsiteY32" fmla="*/ 11160 h 580043"/>
                  <a:gd name="connsiteX33" fmla="*/ 542553 w 580560"/>
                  <a:gd name="connsiteY33" fmla="*/ 0 h 58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0560" h="580043">
                    <a:moveTo>
                      <a:pt x="256379" y="270065"/>
                    </a:moveTo>
                    <a:lnTo>
                      <a:pt x="310980" y="324607"/>
                    </a:lnTo>
                    <a:lnTo>
                      <a:pt x="218654" y="415842"/>
                    </a:lnTo>
                    <a:cubicBezTo>
                      <a:pt x="210712" y="423775"/>
                      <a:pt x="200785" y="427742"/>
                      <a:pt x="191850" y="427742"/>
                    </a:cubicBezTo>
                    <a:cubicBezTo>
                      <a:pt x="181923" y="427742"/>
                      <a:pt x="171995" y="423775"/>
                      <a:pt x="165046" y="415842"/>
                    </a:cubicBezTo>
                    <a:lnTo>
                      <a:pt x="164053" y="415842"/>
                    </a:lnTo>
                    <a:cubicBezTo>
                      <a:pt x="149162" y="400967"/>
                      <a:pt x="149162" y="377166"/>
                      <a:pt x="164053" y="362291"/>
                    </a:cubicBezTo>
                    <a:close/>
                    <a:moveTo>
                      <a:pt x="159583" y="255983"/>
                    </a:moveTo>
                    <a:cubicBezTo>
                      <a:pt x="171505" y="255983"/>
                      <a:pt x="183428" y="260695"/>
                      <a:pt x="192866" y="270118"/>
                    </a:cubicBezTo>
                    <a:lnTo>
                      <a:pt x="210749" y="287974"/>
                    </a:lnTo>
                    <a:lnTo>
                      <a:pt x="150145" y="348484"/>
                    </a:lnTo>
                    <a:cubicBezTo>
                      <a:pt x="128287" y="371299"/>
                      <a:pt x="128287" y="407010"/>
                      <a:pt x="150145" y="429825"/>
                    </a:cubicBezTo>
                    <a:lnTo>
                      <a:pt x="151138" y="429825"/>
                    </a:lnTo>
                    <a:cubicBezTo>
                      <a:pt x="162067" y="440737"/>
                      <a:pt x="175976" y="446689"/>
                      <a:pt x="191873" y="446689"/>
                    </a:cubicBezTo>
                    <a:cubicBezTo>
                      <a:pt x="206775" y="446689"/>
                      <a:pt x="221678" y="440737"/>
                      <a:pt x="232607" y="429825"/>
                    </a:cubicBezTo>
                    <a:lnTo>
                      <a:pt x="292218" y="370307"/>
                    </a:lnTo>
                    <a:lnTo>
                      <a:pt x="311095" y="388163"/>
                    </a:lnTo>
                    <a:cubicBezTo>
                      <a:pt x="328978" y="406018"/>
                      <a:pt x="328978" y="435777"/>
                      <a:pt x="311095" y="454624"/>
                    </a:cubicBezTo>
                    <a:lnTo>
                      <a:pt x="198827" y="566717"/>
                    </a:lnTo>
                    <a:cubicBezTo>
                      <a:pt x="188892" y="576636"/>
                      <a:pt x="173989" y="581596"/>
                      <a:pt x="160080" y="579612"/>
                    </a:cubicBezTo>
                    <a:lnTo>
                      <a:pt x="52780" y="566717"/>
                    </a:lnTo>
                    <a:cubicBezTo>
                      <a:pt x="30923" y="563741"/>
                      <a:pt x="15026" y="546877"/>
                      <a:pt x="12046" y="525054"/>
                    </a:cubicBezTo>
                    <a:lnTo>
                      <a:pt x="124" y="420897"/>
                    </a:lnTo>
                    <a:cubicBezTo>
                      <a:pt x="-870" y="406018"/>
                      <a:pt x="4098" y="392130"/>
                      <a:pt x="14033" y="382211"/>
                    </a:cubicBezTo>
                    <a:lnTo>
                      <a:pt x="126300" y="270118"/>
                    </a:lnTo>
                    <a:cubicBezTo>
                      <a:pt x="135739" y="260695"/>
                      <a:pt x="147661" y="255983"/>
                      <a:pt x="159583" y="255983"/>
                    </a:cubicBezTo>
                    <a:close/>
                    <a:moveTo>
                      <a:pt x="542553" y="0"/>
                    </a:moveTo>
                    <a:cubicBezTo>
                      <a:pt x="552241" y="0"/>
                      <a:pt x="561930" y="3720"/>
                      <a:pt x="569382" y="11160"/>
                    </a:cubicBezTo>
                    <a:lnTo>
                      <a:pt x="569382" y="12152"/>
                    </a:lnTo>
                    <a:cubicBezTo>
                      <a:pt x="584287" y="27033"/>
                      <a:pt x="584287" y="50841"/>
                      <a:pt x="569382" y="65722"/>
                    </a:cubicBezTo>
                    <a:lnTo>
                      <a:pt x="325936" y="308767"/>
                    </a:lnTo>
                    <a:lnTo>
                      <a:pt x="272278" y="255198"/>
                    </a:lnTo>
                    <a:lnTo>
                      <a:pt x="515725" y="11160"/>
                    </a:lnTo>
                    <a:cubicBezTo>
                      <a:pt x="523177" y="3720"/>
                      <a:pt x="532865" y="0"/>
                      <a:pt x="542553" y="0"/>
                    </a:cubicBezTo>
                    <a:close/>
                  </a:path>
                </a:pathLst>
              </a:custGeom>
              <a:solidFill>
                <a:srgbClr val="81FFC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矩形 20"/>
            <p:cNvSpPr/>
            <p:nvPr/>
          </p:nvSpPr>
          <p:spPr>
            <a:xfrm>
              <a:off x="768352" y="4608357"/>
              <a:ext cx="3376717" cy="414020"/>
            </a:xfrm>
            <a:prstGeom prst="rect">
              <a:avLst/>
            </a:prstGeom>
          </p:spPr>
          <p:txBody>
            <a:bodyPr wrap="square">
              <a:spAutoFit/>
            </a:bodyPr>
            <a:lstStyle/>
            <a:p>
              <a:pPr algn="ctr">
                <a:lnSpc>
                  <a:spcPct val="150000"/>
                </a:lnSpc>
              </a:pP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 name="组合 21"/>
          <p:cNvGrpSpPr/>
          <p:nvPr/>
        </p:nvGrpSpPr>
        <p:grpSpPr>
          <a:xfrm>
            <a:off x="4145119" y="1942067"/>
            <a:ext cx="4234321" cy="4359629"/>
            <a:chOff x="4145119" y="1942067"/>
            <a:chExt cx="4234321" cy="4359629"/>
          </a:xfrm>
        </p:grpSpPr>
        <p:sp>
          <p:nvSpPr>
            <p:cNvPr id="30" name="矩形 29"/>
            <p:cNvSpPr/>
            <p:nvPr/>
          </p:nvSpPr>
          <p:spPr>
            <a:xfrm>
              <a:off x="4145119" y="4147353"/>
              <a:ext cx="4234321" cy="2154343"/>
            </a:xfrm>
            <a:prstGeom prst="rect">
              <a:avLst/>
            </a:prstGeom>
          </p:spPr>
          <p:txBody>
            <a:bodyPr wrap="square">
              <a:noAutofit/>
            </a:bodyPr>
            <a:lstStyle/>
            <a:p>
              <a:pPr algn="l"/>
              <a:r>
                <a:rPr lang="en-US" sz="2000" b="0">
                  <a:solidFill>
                    <a:srgbClr val="FFFFFF"/>
                  </a:solidFill>
                  <a:latin typeface="Söhne" charset="0"/>
                </a:rPr>
                <a:t>Understand the significance of physicochemical properties in determining wine quality.</a:t>
              </a:r>
              <a:endParaRPr lang="en-US" altLang="en-US" sz="2000" b="0" spc="406" dirty="0">
                <a:solidFill>
                  <a:srgbClr val="FFFFFF"/>
                </a:solidFill>
                <a:latin typeface="Söhne" charset="0"/>
                <a:ea typeface="微软雅黑" panose="020B0503020204020204" pitchFamily="34" charset="-122"/>
                <a:sym typeface="Arial" panose="020B0604020202020204" pitchFamily="34" charset="0"/>
              </a:endParaRPr>
            </a:p>
          </p:txBody>
        </p:sp>
        <p:grpSp>
          <p:nvGrpSpPr>
            <p:cNvPr id="83" name="组合 82"/>
            <p:cNvGrpSpPr/>
            <p:nvPr/>
          </p:nvGrpSpPr>
          <p:grpSpPr>
            <a:xfrm>
              <a:off x="4896091" y="1942067"/>
              <a:ext cx="2399819" cy="1771173"/>
              <a:chOff x="4908304" y="1942067"/>
              <a:chExt cx="2399819" cy="1771173"/>
            </a:xfrm>
          </p:grpSpPr>
          <p:sp>
            <p:nvSpPr>
              <p:cNvPr id="33" name="矩形 32"/>
              <p:cNvSpPr/>
              <p:nvPr/>
            </p:nvSpPr>
            <p:spPr>
              <a:xfrm>
                <a:off x="5429307" y="2474113"/>
                <a:ext cx="1348105" cy="812915"/>
              </a:xfrm>
              <a:prstGeom prst="rect">
                <a:avLst/>
              </a:prstGeom>
              <a:gradFill>
                <a:gsLst>
                  <a:gs pos="0">
                    <a:schemeClr val="tx1">
                      <a:alpha val="0"/>
                    </a:schemeClr>
                  </a:gs>
                  <a:gs pos="89000">
                    <a:schemeClr val="tx1"/>
                  </a:gs>
                </a:gsLst>
                <a:lin ang="5400000" scaled="1"/>
              </a:gradFill>
              <a:ln>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梯形 52"/>
              <p:cNvSpPr/>
              <p:nvPr/>
            </p:nvSpPr>
            <p:spPr>
              <a:xfrm flipV="1">
                <a:off x="4908304" y="2606594"/>
                <a:ext cx="2399819" cy="890428"/>
              </a:xfrm>
              <a:custGeom>
                <a:avLst/>
                <a:gdLst>
                  <a:gd name="connsiteX0" fmla="*/ 0 w 712115"/>
                  <a:gd name="connsiteY0" fmla="*/ 257257 h 257257"/>
                  <a:gd name="connsiteX1" fmla="*/ 107870 w 712115"/>
                  <a:gd name="connsiteY1" fmla="*/ 0 h 257257"/>
                  <a:gd name="connsiteX2" fmla="*/ 604245 w 712115"/>
                  <a:gd name="connsiteY2" fmla="*/ 0 h 257257"/>
                  <a:gd name="connsiteX3" fmla="*/ 712115 w 712115"/>
                  <a:gd name="connsiteY3" fmla="*/ 257257 h 257257"/>
                  <a:gd name="connsiteX4" fmla="*/ 0 w 712115"/>
                  <a:gd name="connsiteY4" fmla="*/ 257257 h 257257"/>
                  <a:gd name="connsiteX0-1" fmla="*/ 0 w 712115"/>
                  <a:gd name="connsiteY0-2" fmla="*/ 257257 h 257257"/>
                  <a:gd name="connsiteX1-3" fmla="*/ 107870 w 712115"/>
                  <a:gd name="connsiteY1-4" fmla="*/ 0 h 257257"/>
                  <a:gd name="connsiteX2-5" fmla="*/ 604245 w 712115"/>
                  <a:gd name="connsiteY2-6" fmla="*/ 0 h 257257"/>
                  <a:gd name="connsiteX3-7" fmla="*/ 712115 w 712115"/>
                  <a:gd name="connsiteY3-8" fmla="*/ 257257 h 257257"/>
                  <a:gd name="connsiteX4-9" fmla="*/ 0 w 712115"/>
                  <a:gd name="connsiteY4-10" fmla="*/ 257257 h 257257"/>
                  <a:gd name="connsiteX0-11" fmla="*/ 0 w 712115"/>
                  <a:gd name="connsiteY0-12" fmla="*/ 257257 h 257257"/>
                  <a:gd name="connsiteX1-13" fmla="*/ 107870 w 712115"/>
                  <a:gd name="connsiteY1-14" fmla="*/ 0 h 257257"/>
                  <a:gd name="connsiteX2-15" fmla="*/ 604245 w 712115"/>
                  <a:gd name="connsiteY2-16" fmla="*/ 0 h 257257"/>
                  <a:gd name="connsiteX3-17" fmla="*/ 712115 w 712115"/>
                  <a:gd name="connsiteY3-18" fmla="*/ 257257 h 257257"/>
                  <a:gd name="connsiteX4-19" fmla="*/ 0 w 712115"/>
                  <a:gd name="connsiteY4-20" fmla="*/ 257257 h 257257"/>
                  <a:gd name="connsiteX0-21" fmla="*/ 0 w 712115"/>
                  <a:gd name="connsiteY0-22" fmla="*/ 257257 h 257257"/>
                  <a:gd name="connsiteX1-23" fmla="*/ 107870 w 712115"/>
                  <a:gd name="connsiteY1-24" fmla="*/ 0 h 257257"/>
                  <a:gd name="connsiteX2-25" fmla="*/ 604245 w 712115"/>
                  <a:gd name="connsiteY2-26" fmla="*/ 0 h 257257"/>
                  <a:gd name="connsiteX3-27" fmla="*/ 712115 w 712115"/>
                  <a:gd name="connsiteY3-28" fmla="*/ 257257 h 257257"/>
                  <a:gd name="connsiteX4-29" fmla="*/ 0 w 712115"/>
                  <a:gd name="connsiteY4-30" fmla="*/ 257257 h 257257"/>
                  <a:gd name="connsiteX0-31" fmla="*/ 0 w 712115"/>
                  <a:gd name="connsiteY0-32" fmla="*/ 257257 h 257257"/>
                  <a:gd name="connsiteX1-33" fmla="*/ 107870 w 712115"/>
                  <a:gd name="connsiteY1-34" fmla="*/ 0 h 257257"/>
                  <a:gd name="connsiteX2-35" fmla="*/ 604245 w 712115"/>
                  <a:gd name="connsiteY2-36" fmla="*/ 0 h 257257"/>
                  <a:gd name="connsiteX3-37" fmla="*/ 712115 w 712115"/>
                  <a:gd name="connsiteY3-38" fmla="*/ 257257 h 257257"/>
                  <a:gd name="connsiteX4-39" fmla="*/ 0 w 712115"/>
                  <a:gd name="connsiteY4-40" fmla="*/ 257257 h 257257"/>
                  <a:gd name="connsiteX0-41" fmla="*/ 0 w 712115"/>
                  <a:gd name="connsiteY0-42" fmla="*/ 257257 h 257257"/>
                  <a:gd name="connsiteX1-43" fmla="*/ 107870 w 712115"/>
                  <a:gd name="connsiteY1-44" fmla="*/ 0 h 257257"/>
                  <a:gd name="connsiteX2-45" fmla="*/ 604245 w 712115"/>
                  <a:gd name="connsiteY2-46" fmla="*/ 0 h 257257"/>
                  <a:gd name="connsiteX3-47" fmla="*/ 712115 w 712115"/>
                  <a:gd name="connsiteY3-48" fmla="*/ 257257 h 257257"/>
                  <a:gd name="connsiteX4-49" fmla="*/ 0 w 712115"/>
                  <a:gd name="connsiteY4-50" fmla="*/ 257257 h 257257"/>
                  <a:gd name="connsiteX0-51" fmla="*/ 0 w 712115"/>
                  <a:gd name="connsiteY0-52" fmla="*/ 257257 h 257257"/>
                  <a:gd name="connsiteX1-53" fmla="*/ 218170 w 712115"/>
                  <a:gd name="connsiteY1-54" fmla="*/ 0 h 257257"/>
                  <a:gd name="connsiteX2-55" fmla="*/ 604245 w 712115"/>
                  <a:gd name="connsiteY2-56" fmla="*/ 0 h 257257"/>
                  <a:gd name="connsiteX3-57" fmla="*/ 712115 w 712115"/>
                  <a:gd name="connsiteY3-58" fmla="*/ 257257 h 257257"/>
                  <a:gd name="connsiteX4-59" fmla="*/ 0 w 712115"/>
                  <a:gd name="connsiteY4-60" fmla="*/ 257257 h 257257"/>
                  <a:gd name="connsiteX0-61" fmla="*/ 0 w 712115"/>
                  <a:gd name="connsiteY0-62" fmla="*/ 257257 h 257257"/>
                  <a:gd name="connsiteX1-63" fmla="*/ 214366 w 712115"/>
                  <a:gd name="connsiteY1-64" fmla="*/ 8055 h 257257"/>
                  <a:gd name="connsiteX2-65" fmla="*/ 604245 w 712115"/>
                  <a:gd name="connsiteY2-66" fmla="*/ 0 h 257257"/>
                  <a:gd name="connsiteX3-67" fmla="*/ 712115 w 712115"/>
                  <a:gd name="connsiteY3-68" fmla="*/ 257257 h 257257"/>
                  <a:gd name="connsiteX4-69" fmla="*/ 0 w 712115"/>
                  <a:gd name="connsiteY4-70" fmla="*/ 257257 h 257257"/>
                  <a:gd name="connsiteX0-71" fmla="*/ 0 w 712115"/>
                  <a:gd name="connsiteY0-72" fmla="*/ 257257 h 257257"/>
                  <a:gd name="connsiteX1-73" fmla="*/ 218169 w 712115"/>
                  <a:gd name="connsiteY1-74" fmla="*/ 0 h 257257"/>
                  <a:gd name="connsiteX2-75" fmla="*/ 604245 w 712115"/>
                  <a:gd name="connsiteY2-76" fmla="*/ 0 h 257257"/>
                  <a:gd name="connsiteX3-77" fmla="*/ 712115 w 712115"/>
                  <a:gd name="connsiteY3-78" fmla="*/ 257257 h 257257"/>
                  <a:gd name="connsiteX4-79" fmla="*/ 0 w 712115"/>
                  <a:gd name="connsiteY4-80" fmla="*/ 257257 h 257257"/>
                  <a:gd name="connsiteX0-81" fmla="*/ 0 w 712115"/>
                  <a:gd name="connsiteY0-82" fmla="*/ 265312 h 265312"/>
                  <a:gd name="connsiteX1-83" fmla="*/ 218169 w 712115"/>
                  <a:gd name="connsiteY1-84" fmla="*/ 8055 h 265312"/>
                  <a:gd name="connsiteX2-85" fmla="*/ 497748 w 712115"/>
                  <a:gd name="connsiteY2-86" fmla="*/ 0 h 265312"/>
                  <a:gd name="connsiteX3-87" fmla="*/ 712115 w 712115"/>
                  <a:gd name="connsiteY3-88" fmla="*/ 265312 h 265312"/>
                  <a:gd name="connsiteX4-89" fmla="*/ 0 w 712115"/>
                  <a:gd name="connsiteY4-90" fmla="*/ 265312 h 265312"/>
                  <a:gd name="connsiteX0-91" fmla="*/ 0 w 712115"/>
                  <a:gd name="connsiteY0-92" fmla="*/ 257258 h 257258"/>
                  <a:gd name="connsiteX1-93" fmla="*/ 218169 w 712115"/>
                  <a:gd name="connsiteY1-94" fmla="*/ 1 h 257258"/>
                  <a:gd name="connsiteX2-95" fmla="*/ 505355 w 712115"/>
                  <a:gd name="connsiteY2-96" fmla="*/ 0 h 257258"/>
                  <a:gd name="connsiteX3-97" fmla="*/ 712115 w 712115"/>
                  <a:gd name="connsiteY3-98" fmla="*/ 257258 h 257258"/>
                  <a:gd name="connsiteX4-99" fmla="*/ 0 w 712115"/>
                  <a:gd name="connsiteY4-100" fmla="*/ 257258 h 257258"/>
                  <a:gd name="connsiteX0-101" fmla="*/ 0 w 712115"/>
                  <a:gd name="connsiteY0-102" fmla="*/ 257257 h 257257"/>
                  <a:gd name="connsiteX1-103" fmla="*/ 218169 w 712115"/>
                  <a:gd name="connsiteY1-104" fmla="*/ 0 h 257257"/>
                  <a:gd name="connsiteX2-105" fmla="*/ 484119 w 712115"/>
                  <a:gd name="connsiteY2-106" fmla="*/ 2810 h 257257"/>
                  <a:gd name="connsiteX3-107" fmla="*/ 712115 w 712115"/>
                  <a:gd name="connsiteY3-108" fmla="*/ 257257 h 257257"/>
                  <a:gd name="connsiteX4-109" fmla="*/ 0 w 712115"/>
                  <a:gd name="connsiteY4-110" fmla="*/ 257257 h 257257"/>
                  <a:gd name="connsiteX0-111" fmla="*/ 0 w 712115"/>
                  <a:gd name="connsiteY0-112" fmla="*/ 257257 h 257257"/>
                  <a:gd name="connsiteX1-113" fmla="*/ 218169 w 712115"/>
                  <a:gd name="connsiteY1-114" fmla="*/ 0 h 257257"/>
                  <a:gd name="connsiteX2-115" fmla="*/ 484119 w 712115"/>
                  <a:gd name="connsiteY2-116" fmla="*/ 2810 h 257257"/>
                  <a:gd name="connsiteX3-117" fmla="*/ 712115 w 712115"/>
                  <a:gd name="connsiteY3-118" fmla="*/ 257257 h 257257"/>
                  <a:gd name="connsiteX4-119" fmla="*/ 0 w 712115"/>
                  <a:gd name="connsiteY4-120" fmla="*/ 257257 h 257257"/>
                  <a:gd name="connsiteX0-121" fmla="*/ 0 w 734678"/>
                  <a:gd name="connsiteY0-122" fmla="*/ 257257 h 258663"/>
                  <a:gd name="connsiteX1-123" fmla="*/ 218169 w 734678"/>
                  <a:gd name="connsiteY1-124" fmla="*/ 0 h 258663"/>
                  <a:gd name="connsiteX2-125" fmla="*/ 484119 w 734678"/>
                  <a:gd name="connsiteY2-126" fmla="*/ 2810 h 258663"/>
                  <a:gd name="connsiteX3-127" fmla="*/ 734678 w 734678"/>
                  <a:gd name="connsiteY3-128" fmla="*/ 258663 h 258663"/>
                  <a:gd name="connsiteX4-129" fmla="*/ 0 w 734678"/>
                  <a:gd name="connsiteY4-130" fmla="*/ 257257 h 258663"/>
                  <a:gd name="connsiteX0-131" fmla="*/ 0 w 734678"/>
                  <a:gd name="connsiteY0-132" fmla="*/ 257257 h 258663"/>
                  <a:gd name="connsiteX1-133" fmla="*/ 218169 w 734678"/>
                  <a:gd name="connsiteY1-134" fmla="*/ 0 h 258663"/>
                  <a:gd name="connsiteX2-135" fmla="*/ 484119 w 734678"/>
                  <a:gd name="connsiteY2-136" fmla="*/ 2810 h 258663"/>
                  <a:gd name="connsiteX3-137" fmla="*/ 734678 w 734678"/>
                  <a:gd name="connsiteY3-138" fmla="*/ 258663 h 258663"/>
                  <a:gd name="connsiteX4-139" fmla="*/ 0 w 734678"/>
                  <a:gd name="connsiteY4-140" fmla="*/ 257257 h 258663"/>
                  <a:gd name="connsiteX0-141" fmla="*/ 0 w 734678"/>
                  <a:gd name="connsiteY0-142" fmla="*/ 257257 h 258663"/>
                  <a:gd name="connsiteX1-143" fmla="*/ 218169 w 734678"/>
                  <a:gd name="connsiteY1-144" fmla="*/ 0 h 258663"/>
                  <a:gd name="connsiteX2-145" fmla="*/ 484119 w 734678"/>
                  <a:gd name="connsiteY2-146" fmla="*/ 2810 h 258663"/>
                  <a:gd name="connsiteX3-147" fmla="*/ 734678 w 734678"/>
                  <a:gd name="connsiteY3-148" fmla="*/ 258663 h 258663"/>
                  <a:gd name="connsiteX4-149" fmla="*/ 0 w 734678"/>
                  <a:gd name="connsiteY4-150" fmla="*/ 257257 h 258663"/>
                  <a:gd name="connsiteX0-151" fmla="*/ 0 w 747951"/>
                  <a:gd name="connsiteY0-152" fmla="*/ 257257 h 260069"/>
                  <a:gd name="connsiteX1-153" fmla="*/ 218169 w 747951"/>
                  <a:gd name="connsiteY1-154" fmla="*/ 0 h 260069"/>
                  <a:gd name="connsiteX2-155" fmla="*/ 484119 w 747951"/>
                  <a:gd name="connsiteY2-156" fmla="*/ 2810 h 260069"/>
                  <a:gd name="connsiteX3-157" fmla="*/ 747951 w 747951"/>
                  <a:gd name="connsiteY3-158" fmla="*/ 260069 h 260069"/>
                  <a:gd name="connsiteX4-159" fmla="*/ 0 w 747951"/>
                  <a:gd name="connsiteY4-160" fmla="*/ 257257 h 260069"/>
                  <a:gd name="connsiteX0-161" fmla="*/ 0 w 747951"/>
                  <a:gd name="connsiteY0-162" fmla="*/ 257257 h 260069"/>
                  <a:gd name="connsiteX1-163" fmla="*/ 218169 w 747951"/>
                  <a:gd name="connsiteY1-164" fmla="*/ 0 h 260069"/>
                  <a:gd name="connsiteX2-165" fmla="*/ 484119 w 747951"/>
                  <a:gd name="connsiteY2-166" fmla="*/ 2810 h 260069"/>
                  <a:gd name="connsiteX3-167" fmla="*/ 747951 w 747951"/>
                  <a:gd name="connsiteY3-168" fmla="*/ 260069 h 260069"/>
                  <a:gd name="connsiteX4-169" fmla="*/ 0 w 747951"/>
                  <a:gd name="connsiteY4-170" fmla="*/ 257257 h 260069"/>
                  <a:gd name="connsiteX0-171" fmla="*/ 0 w 759896"/>
                  <a:gd name="connsiteY0-172" fmla="*/ 257257 h 260069"/>
                  <a:gd name="connsiteX1-173" fmla="*/ 230114 w 759896"/>
                  <a:gd name="connsiteY1-174" fmla="*/ 0 h 260069"/>
                  <a:gd name="connsiteX2-175" fmla="*/ 496064 w 759896"/>
                  <a:gd name="connsiteY2-176" fmla="*/ 2810 h 260069"/>
                  <a:gd name="connsiteX3-177" fmla="*/ 759896 w 759896"/>
                  <a:gd name="connsiteY3-178" fmla="*/ 260069 h 260069"/>
                  <a:gd name="connsiteX4-179" fmla="*/ 0 w 759896"/>
                  <a:gd name="connsiteY4-180" fmla="*/ 257257 h 260069"/>
                  <a:gd name="connsiteX0-181" fmla="*/ 0 w 759896"/>
                  <a:gd name="connsiteY0-182" fmla="*/ 257257 h 260069"/>
                  <a:gd name="connsiteX1-183" fmla="*/ 230114 w 759896"/>
                  <a:gd name="connsiteY1-184" fmla="*/ 0 h 260069"/>
                  <a:gd name="connsiteX2-185" fmla="*/ 496064 w 759896"/>
                  <a:gd name="connsiteY2-186" fmla="*/ 2810 h 260069"/>
                  <a:gd name="connsiteX3-187" fmla="*/ 759896 w 759896"/>
                  <a:gd name="connsiteY3-188" fmla="*/ 260069 h 260069"/>
                  <a:gd name="connsiteX4-189" fmla="*/ 0 w 759896"/>
                  <a:gd name="connsiteY4-190" fmla="*/ 257257 h 260069"/>
                  <a:gd name="connsiteX0-191" fmla="*/ 0 w 778478"/>
                  <a:gd name="connsiteY0-192" fmla="*/ 258663 h 260069"/>
                  <a:gd name="connsiteX1-193" fmla="*/ 248696 w 778478"/>
                  <a:gd name="connsiteY1-194" fmla="*/ 0 h 260069"/>
                  <a:gd name="connsiteX2-195" fmla="*/ 514646 w 778478"/>
                  <a:gd name="connsiteY2-196" fmla="*/ 2810 h 260069"/>
                  <a:gd name="connsiteX3-197" fmla="*/ 778478 w 778478"/>
                  <a:gd name="connsiteY3-198" fmla="*/ 260069 h 260069"/>
                  <a:gd name="connsiteX4-199" fmla="*/ 0 w 778478"/>
                  <a:gd name="connsiteY4-200" fmla="*/ 258663 h 260069"/>
                  <a:gd name="connsiteX0-201" fmla="*/ 0 w 778478"/>
                  <a:gd name="connsiteY0-202" fmla="*/ 258663 h 260069"/>
                  <a:gd name="connsiteX1-203" fmla="*/ 248696 w 778478"/>
                  <a:gd name="connsiteY1-204" fmla="*/ 0 h 260069"/>
                  <a:gd name="connsiteX2-205" fmla="*/ 514646 w 778478"/>
                  <a:gd name="connsiteY2-206" fmla="*/ 2810 h 260069"/>
                  <a:gd name="connsiteX3-207" fmla="*/ 778478 w 778478"/>
                  <a:gd name="connsiteY3-208" fmla="*/ 260069 h 260069"/>
                  <a:gd name="connsiteX4-209" fmla="*/ 0 w 778478"/>
                  <a:gd name="connsiteY4-210" fmla="*/ 258663 h 260069"/>
                  <a:gd name="connsiteX0-211" fmla="*/ 0 w 795732"/>
                  <a:gd name="connsiteY0-212" fmla="*/ 258663 h 260069"/>
                  <a:gd name="connsiteX1-213" fmla="*/ 265950 w 795732"/>
                  <a:gd name="connsiteY1-214" fmla="*/ 0 h 260069"/>
                  <a:gd name="connsiteX2-215" fmla="*/ 531900 w 795732"/>
                  <a:gd name="connsiteY2-216" fmla="*/ 2810 h 260069"/>
                  <a:gd name="connsiteX3-217" fmla="*/ 795732 w 795732"/>
                  <a:gd name="connsiteY3-218" fmla="*/ 260069 h 260069"/>
                  <a:gd name="connsiteX4-219" fmla="*/ 0 w 795732"/>
                  <a:gd name="connsiteY4-220" fmla="*/ 258663 h 260069"/>
                  <a:gd name="connsiteX0-221" fmla="*/ 0 w 795732"/>
                  <a:gd name="connsiteY0-222" fmla="*/ 258663 h 260069"/>
                  <a:gd name="connsiteX1-223" fmla="*/ 265950 w 795732"/>
                  <a:gd name="connsiteY1-224" fmla="*/ 0 h 260069"/>
                  <a:gd name="connsiteX2-225" fmla="*/ 531900 w 795732"/>
                  <a:gd name="connsiteY2-226" fmla="*/ 2810 h 260069"/>
                  <a:gd name="connsiteX3-227" fmla="*/ 795732 w 795732"/>
                  <a:gd name="connsiteY3-228" fmla="*/ 260069 h 260069"/>
                  <a:gd name="connsiteX4-229" fmla="*/ 0 w 795732"/>
                  <a:gd name="connsiteY4-230" fmla="*/ 258663 h 260069"/>
                  <a:gd name="connsiteX0-231" fmla="*/ 0 w 795732"/>
                  <a:gd name="connsiteY0-232" fmla="*/ 258663 h 260069"/>
                  <a:gd name="connsiteX1-233" fmla="*/ 265950 w 795732"/>
                  <a:gd name="connsiteY1-234" fmla="*/ 0 h 260069"/>
                  <a:gd name="connsiteX2-235" fmla="*/ 531900 w 795732"/>
                  <a:gd name="connsiteY2-236" fmla="*/ 2810 h 260069"/>
                  <a:gd name="connsiteX3-237" fmla="*/ 795732 w 795732"/>
                  <a:gd name="connsiteY3-238" fmla="*/ 260069 h 260069"/>
                  <a:gd name="connsiteX4-239" fmla="*/ 0 w 795732"/>
                  <a:gd name="connsiteY4-240" fmla="*/ 258663 h 260069"/>
                  <a:gd name="connsiteX0-241" fmla="*/ 0 w 795732"/>
                  <a:gd name="connsiteY0-242" fmla="*/ 279601 h 281007"/>
                  <a:gd name="connsiteX1-243" fmla="*/ 265950 w 795732"/>
                  <a:gd name="connsiteY1-244" fmla="*/ 20938 h 281007"/>
                  <a:gd name="connsiteX2-245" fmla="*/ 531900 w 795732"/>
                  <a:gd name="connsiteY2-246" fmla="*/ 23748 h 281007"/>
                  <a:gd name="connsiteX3-247" fmla="*/ 795732 w 795732"/>
                  <a:gd name="connsiteY3-248" fmla="*/ 281007 h 281007"/>
                  <a:gd name="connsiteX4-249" fmla="*/ 0 w 795732"/>
                  <a:gd name="connsiteY4-250" fmla="*/ 279601 h 281007"/>
                  <a:gd name="connsiteX0-251" fmla="*/ 0 w 795732"/>
                  <a:gd name="connsiteY0-252" fmla="*/ 287402 h 288808"/>
                  <a:gd name="connsiteX1-253" fmla="*/ 265950 w 795732"/>
                  <a:gd name="connsiteY1-254" fmla="*/ 28739 h 288808"/>
                  <a:gd name="connsiteX2-255" fmla="*/ 531900 w 795732"/>
                  <a:gd name="connsiteY2-256" fmla="*/ 31549 h 288808"/>
                  <a:gd name="connsiteX3-257" fmla="*/ 795732 w 795732"/>
                  <a:gd name="connsiteY3-258" fmla="*/ 288808 h 288808"/>
                  <a:gd name="connsiteX4-259" fmla="*/ 0 w 795732"/>
                  <a:gd name="connsiteY4-260" fmla="*/ 287402 h 288808"/>
                  <a:gd name="connsiteX0-261" fmla="*/ 0 w 795732"/>
                  <a:gd name="connsiteY0-262" fmla="*/ 288761 h 290167"/>
                  <a:gd name="connsiteX1-263" fmla="*/ 265950 w 795732"/>
                  <a:gd name="connsiteY1-264" fmla="*/ 30098 h 290167"/>
                  <a:gd name="connsiteX2-265" fmla="*/ 531900 w 795732"/>
                  <a:gd name="connsiteY2-266" fmla="*/ 32908 h 290167"/>
                  <a:gd name="connsiteX3-267" fmla="*/ 795732 w 795732"/>
                  <a:gd name="connsiteY3-268" fmla="*/ 290167 h 290167"/>
                  <a:gd name="connsiteX4-269" fmla="*/ 0 w 795732"/>
                  <a:gd name="connsiteY4-270" fmla="*/ 288761 h 290167"/>
                  <a:gd name="connsiteX0-271" fmla="*/ 0 w 795732"/>
                  <a:gd name="connsiteY0-272" fmla="*/ 291293 h 292699"/>
                  <a:gd name="connsiteX1-273" fmla="*/ 265950 w 795732"/>
                  <a:gd name="connsiteY1-274" fmla="*/ 32630 h 292699"/>
                  <a:gd name="connsiteX2-275" fmla="*/ 404192 w 795732"/>
                  <a:gd name="connsiteY2-276" fmla="*/ 4026 h 292699"/>
                  <a:gd name="connsiteX3-277" fmla="*/ 531900 w 795732"/>
                  <a:gd name="connsiteY3-278" fmla="*/ 35440 h 292699"/>
                  <a:gd name="connsiteX4-279" fmla="*/ 795732 w 795732"/>
                  <a:gd name="connsiteY4-280" fmla="*/ 292699 h 292699"/>
                  <a:gd name="connsiteX5" fmla="*/ 0 w 795732"/>
                  <a:gd name="connsiteY5" fmla="*/ 291293 h 292699"/>
                  <a:gd name="connsiteX0-281" fmla="*/ 0 w 795732"/>
                  <a:gd name="connsiteY0-282" fmla="*/ 291293 h 292699"/>
                  <a:gd name="connsiteX1-283" fmla="*/ 265950 w 795732"/>
                  <a:gd name="connsiteY1-284" fmla="*/ 32630 h 292699"/>
                  <a:gd name="connsiteX2-285" fmla="*/ 404192 w 795732"/>
                  <a:gd name="connsiteY2-286" fmla="*/ 4026 h 292699"/>
                  <a:gd name="connsiteX3-287" fmla="*/ 531900 w 795732"/>
                  <a:gd name="connsiteY3-288" fmla="*/ 35440 h 292699"/>
                  <a:gd name="connsiteX4-289" fmla="*/ 795732 w 795732"/>
                  <a:gd name="connsiteY4-290" fmla="*/ 292699 h 292699"/>
                  <a:gd name="connsiteX5-291" fmla="*/ 0 w 795732"/>
                  <a:gd name="connsiteY5-292" fmla="*/ 291293 h 292699"/>
                  <a:gd name="connsiteX0-293" fmla="*/ 0 w 795732"/>
                  <a:gd name="connsiteY0-294" fmla="*/ 291293 h 292699"/>
                  <a:gd name="connsiteX1-295" fmla="*/ 265950 w 795732"/>
                  <a:gd name="connsiteY1-296" fmla="*/ 32630 h 292699"/>
                  <a:gd name="connsiteX2-297" fmla="*/ 404192 w 795732"/>
                  <a:gd name="connsiteY2-298" fmla="*/ 4026 h 292699"/>
                  <a:gd name="connsiteX3-299" fmla="*/ 531900 w 795732"/>
                  <a:gd name="connsiteY3-300" fmla="*/ 35440 h 292699"/>
                  <a:gd name="connsiteX4-301" fmla="*/ 795732 w 795732"/>
                  <a:gd name="connsiteY4-302" fmla="*/ 292699 h 292699"/>
                  <a:gd name="connsiteX5-303" fmla="*/ 0 w 795732"/>
                  <a:gd name="connsiteY5-304" fmla="*/ 291293 h 292699"/>
                  <a:gd name="connsiteX0-305" fmla="*/ 0 w 795732"/>
                  <a:gd name="connsiteY0-306" fmla="*/ 311187 h 312593"/>
                  <a:gd name="connsiteX1-307" fmla="*/ 265950 w 795732"/>
                  <a:gd name="connsiteY1-308" fmla="*/ 52524 h 312593"/>
                  <a:gd name="connsiteX2-309" fmla="*/ 406846 w 795732"/>
                  <a:gd name="connsiteY2-310" fmla="*/ 27 h 312593"/>
                  <a:gd name="connsiteX3-311" fmla="*/ 531900 w 795732"/>
                  <a:gd name="connsiteY3-312" fmla="*/ 55334 h 312593"/>
                  <a:gd name="connsiteX4-313" fmla="*/ 795732 w 795732"/>
                  <a:gd name="connsiteY4-314" fmla="*/ 312593 h 312593"/>
                  <a:gd name="connsiteX5-315" fmla="*/ 0 w 795732"/>
                  <a:gd name="connsiteY5-316" fmla="*/ 311187 h 312593"/>
                  <a:gd name="connsiteX0-317" fmla="*/ 0 w 795732"/>
                  <a:gd name="connsiteY0-318" fmla="*/ 311228 h 312634"/>
                  <a:gd name="connsiteX1-319" fmla="*/ 265950 w 795732"/>
                  <a:gd name="connsiteY1-320" fmla="*/ 52565 h 312634"/>
                  <a:gd name="connsiteX2-321" fmla="*/ 406846 w 795732"/>
                  <a:gd name="connsiteY2-322" fmla="*/ 68 h 312634"/>
                  <a:gd name="connsiteX3-323" fmla="*/ 531900 w 795732"/>
                  <a:gd name="connsiteY3-324" fmla="*/ 55375 h 312634"/>
                  <a:gd name="connsiteX4-325" fmla="*/ 795732 w 795732"/>
                  <a:gd name="connsiteY4-326" fmla="*/ 312634 h 312634"/>
                  <a:gd name="connsiteX5-327" fmla="*/ 0 w 795732"/>
                  <a:gd name="connsiteY5-328" fmla="*/ 311228 h 3126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91" y="connsiteY5-292"/>
                  </a:cxn>
                </a:cxnLst>
                <a:rect l="l" t="t" r="r" b="b"/>
                <a:pathLst>
                  <a:path w="795732" h="312634">
                    <a:moveTo>
                      <a:pt x="0" y="311228"/>
                    </a:moveTo>
                    <a:cubicBezTo>
                      <a:pt x="129501" y="247656"/>
                      <a:pt x="265298" y="131256"/>
                      <a:pt x="265950" y="52565"/>
                    </a:cubicBezTo>
                    <a:cubicBezTo>
                      <a:pt x="333315" y="4687"/>
                      <a:pt x="378448" y="1005"/>
                      <a:pt x="406846" y="68"/>
                    </a:cubicBezTo>
                    <a:cubicBezTo>
                      <a:pt x="435244" y="-869"/>
                      <a:pt x="466643" y="7263"/>
                      <a:pt x="531900" y="55375"/>
                    </a:cubicBezTo>
                    <a:cubicBezTo>
                      <a:pt x="566636" y="187845"/>
                      <a:pt x="702756" y="241724"/>
                      <a:pt x="795732" y="312634"/>
                    </a:cubicBezTo>
                    <a:lnTo>
                      <a:pt x="0" y="311228"/>
                    </a:lnTo>
                    <a:close/>
                  </a:path>
                </a:pathLst>
              </a:custGeom>
              <a:gradFill>
                <a:gsLst>
                  <a:gs pos="100000">
                    <a:srgbClr val="1D2C43">
                      <a:alpha val="0"/>
                    </a:srgbClr>
                  </a:gs>
                  <a:gs pos="0">
                    <a:srgbClr val="81FFCF">
                      <a:alpha val="27000"/>
                    </a:srgbClr>
                  </a:gs>
                </a:gsLst>
                <a:lin ang="5400000" scaled="1"/>
              </a:gradFill>
              <a:ln>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a:off x="5230196" y="2700267"/>
                <a:ext cx="1759914" cy="196137"/>
              </a:xfrm>
              <a:prstGeom prst="ellipse">
                <a:avLst/>
              </a:prstGeom>
              <a:gradFill>
                <a:gsLst>
                  <a:gs pos="0">
                    <a:srgbClr val="1D2C43">
                      <a:alpha val="0"/>
                    </a:srgbClr>
                  </a:gs>
                  <a:gs pos="100000">
                    <a:srgbClr val="81FFCF">
                      <a:alpha val="33000"/>
                    </a:srgbClr>
                  </a:gs>
                </a:gsLst>
                <a:lin ang="5400000" scaled="1"/>
              </a:gradFill>
              <a:ln w="6350">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任意多边形: 形状 38"/>
              <p:cNvSpPr/>
              <p:nvPr/>
            </p:nvSpPr>
            <p:spPr>
              <a:xfrm>
                <a:off x="5238203" y="2818103"/>
                <a:ext cx="484886" cy="524879"/>
              </a:xfrm>
              <a:custGeom>
                <a:avLst/>
                <a:gdLst>
                  <a:gd name="connsiteX0" fmla="*/ 0 w 409433"/>
                  <a:gd name="connsiteY0" fmla="*/ 0 h 648268"/>
                  <a:gd name="connsiteX1" fmla="*/ 409433 w 409433"/>
                  <a:gd name="connsiteY1" fmla="*/ 648268 h 648268"/>
                  <a:gd name="connsiteX0-1" fmla="*/ 0 w 296758"/>
                  <a:gd name="connsiteY0-2" fmla="*/ 0 h 379582"/>
                  <a:gd name="connsiteX1-3" fmla="*/ 296758 w 296758"/>
                  <a:gd name="connsiteY1-4" fmla="*/ 379582 h 379582"/>
                  <a:gd name="connsiteX0-5" fmla="*/ 0 w 296758"/>
                  <a:gd name="connsiteY0-6" fmla="*/ 0 h 379582"/>
                  <a:gd name="connsiteX1-7" fmla="*/ 296758 w 296758"/>
                  <a:gd name="connsiteY1-8" fmla="*/ 379582 h 379582"/>
                  <a:gd name="connsiteX0-9" fmla="*/ 0 w 309759"/>
                  <a:gd name="connsiteY0-10" fmla="*/ 0 h 375249"/>
                  <a:gd name="connsiteX1-11" fmla="*/ 309759 w 309759"/>
                  <a:gd name="connsiteY1-12" fmla="*/ 375249 h 375249"/>
                  <a:gd name="connsiteX0-13" fmla="*/ 0 w 327093"/>
                  <a:gd name="connsiteY0-14" fmla="*/ 0 h 340580"/>
                  <a:gd name="connsiteX1-15" fmla="*/ 327093 w 327093"/>
                  <a:gd name="connsiteY1-16" fmla="*/ 340580 h 340580"/>
                  <a:gd name="connsiteX0-17" fmla="*/ 0 w 327093"/>
                  <a:gd name="connsiteY0-18" fmla="*/ 0 h 340580"/>
                  <a:gd name="connsiteX1-19" fmla="*/ 327093 w 327093"/>
                  <a:gd name="connsiteY1-20" fmla="*/ 340580 h 340580"/>
                  <a:gd name="connsiteX0-21" fmla="*/ 0 w 327093"/>
                  <a:gd name="connsiteY0-22" fmla="*/ 0 h 340580"/>
                  <a:gd name="connsiteX1-23" fmla="*/ 327093 w 327093"/>
                  <a:gd name="connsiteY1-24" fmla="*/ 340580 h 340580"/>
                  <a:gd name="connsiteX0-25" fmla="*/ 0 w 301335"/>
                  <a:gd name="connsiteY0-26" fmla="*/ 0 h 314823"/>
                  <a:gd name="connsiteX1-27" fmla="*/ 301335 w 301335"/>
                  <a:gd name="connsiteY1-28" fmla="*/ 314823 h 314823"/>
                  <a:gd name="connsiteX0-29" fmla="*/ 0 w 288456"/>
                  <a:gd name="connsiteY0-30" fmla="*/ 0 h 312248"/>
                  <a:gd name="connsiteX1-31" fmla="*/ 288456 w 288456"/>
                  <a:gd name="connsiteY1-32" fmla="*/ 312248 h 312248"/>
                  <a:gd name="connsiteX0-33" fmla="*/ 0 w 288456"/>
                  <a:gd name="connsiteY0-34" fmla="*/ 0 h 312248"/>
                  <a:gd name="connsiteX1-35" fmla="*/ 288456 w 288456"/>
                  <a:gd name="connsiteY1-36" fmla="*/ 312248 h 312248"/>
                </a:gdLst>
                <a:ahLst/>
                <a:cxnLst>
                  <a:cxn ang="0">
                    <a:pos x="connsiteX0-1" y="connsiteY0-2"/>
                  </a:cxn>
                  <a:cxn ang="0">
                    <a:pos x="connsiteX1-3" y="connsiteY1-4"/>
                  </a:cxn>
                </a:cxnLst>
                <a:rect l="l" t="t" r="r" b="b"/>
                <a:pathLst>
                  <a:path w="288456" h="312248">
                    <a:moveTo>
                      <a:pt x="0" y="0"/>
                    </a:moveTo>
                    <a:cubicBezTo>
                      <a:pt x="161007" y="95394"/>
                      <a:pt x="227164" y="138909"/>
                      <a:pt x="288456" y="312248"/>
                    </a:cubicBezTo>
                  </a:path>
                </a:pathLst>
              </a:custGeom>
              <a:noFill/>
              <a:ln w="6350">
                <a:gradFill>
                  <a:gsLst>
                    <a:gs pos="0">
                      <a:srgbClr val="31EFE6">
                        <a:alpha val="44000"/>
                      </a:srgbClr>
                    </a:gs>
                    <a:gs pos="100000">
                      <a:srgbClr val="31EFE6">
                        <a:lumMod val="0"/>
                      </a:srgbClr>
                    </a:gs>
                  </a:gsLst>
                  <a:lin ang="5400000" scaled="1"/>
                </a:grad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任意多边形: 形状 39"/>
              <p:cNvSpPr/>
              <p:nvPr/>
            </p:nvSpPr>
            <p:spPr>
              <a:xfrm flipH="1">
                <a:off x="6497218" y="2818103"/>
                <a:ext cx="484886" cy="524879"/>
              </a:xfrm>
              <a:custGeom>
                <a:avLst/>
                <a:gdLst>
                  <a:gd name="connsiteX0" fmla="*/ 0 w 409433"/>
                  <a:gd name="connsiteY0" fmla="*/ 0 h 648268"/>
                  <a:gd name="connsiteX1" fmla="*/ 409433 w 409433"/>
                  <a:gd name="connsiteY1" fmla="*/ 648268 h 648268"/>
                  <a:gd name="connsiteX0-1" fmla="*/ 0 w 296758"/>
                  <a:gd name="connsiteY0-2" fmla="*/ 0 h 379582"/>
                  <a:gd name="connsiteX1-3" fmla="*/ 296758 w 296758"/>
                  <a:gd name="connsiteY1-4" fmla="*/ 379582 h 379582"/>
                  <a:gd name="connsiteX0-5" fmla="*/ 0 w 296758"/>
                  <a:gd name="connsiteY0-6" fmla="*/ 0 h 379582"/>
                  <a:gd name="connsiteX1-7" fmla="*/ 296758 w 296758"/>
                  <a:gd name="connsiteY1-8" fmla="*/ 379582 h 379582"/>
                  <a:gd name="connsiteX0-9" fmla="*/ 0 w 309759"/>
                  <a:gd name="connsiteY0-10" fmla="*/ 0 h 375249"/>
                  <a:gd name="connsiteX1-11" fmla="*/ 309759 w 309759"/>
                  <a:gd name="connsiteY1-12" fmla="*/ 375249 h 375249"/>
                  <a:gd name="connsiteX0-13" fmla="*/ 0 w 327093"/>
                  <a:gd name="connsiteY0-14" fmla="*/ 0 h 340580"/>
                  <a:gd name="connsiteX1-15" fmla="*/ 327093 w 327093"/>
                  <a:gd name="connsiteY1-16" fmla="*/ 340580 h 340580"/>
                  <a:gd name="connsiteX0-17" fmla="*/ 0 w 327093"/>
                  <a:gd name="connsiteY0-18" fmla="*/ 0 h 340580"/>
                  <a:gd name="connsiteX1-19" fmla="*/ 327093 w 327093"/>
                  <a:gd name="connsiteY1-20" fmla="*/ 340580 h 340580"/>
                  <a:gd name="connsiteX0-21" fmla="*/ 0 w 327093"/>
                  <a:gd name="connsiteY0-22" fmla="*/ 0 h 340580"/>
                  <a:gd name="connsiteX1-23" fmla="*/ 327093 w 327093"/>
                  <a:gd name="connsiteY1-24" fmla="*/ 340580 h 340580"/>
                  <a:gd name="connsiteX0-25" fmla="*/ 0 w 301335"/>
                  <a:gd name="connsiteY0-26" fmla="*/ 0 h 314823"/>
                  <a:gd name="connsiteX1-27" fmla="*/ 301335 w 301335"/>
                  <a:gd name="connsiteY1-28" fmla="*/ 314823 h 314823"/>
                  <a:gd name="connsiteX0-29" fmla="*/ 0 w 288456"/>
                  <a:gd name="connsiteY0-30" fmla="*/ 0 h 312248"/>
                  <a:gd name="connsiteX1-31" fmla="*/ 288456 w 288456"/>
                  <a:gd name="connsiteY1-32" fmla="*/ 312248 h 312248"/>
                  <a:gd name="connsiteX0-33" fmla="*/ 0 w 288456"/>
                  <a:gd name="connsiteY0-34" fmla="*/ 0 h 312248"/>
                  <a:gd name="connsiteX1-35" fmla="*/ 288456 w 288456"/>
                  <a:gd name="connsiteY1-36" fmla="*/ 312248 h 312248"/>
                </a:gdLst>
                <a:ahLst/>
                <a:cxnLst>
                  <a:cxn ang="0">
                    <a:pos x="connsiteX0-1" y="connsiteY0-2"/>
                  </a:cxn>
                  <a:cxn ang="0">
                    <a:pos x="connsiteX1-3" y="connsiteY1-4"/>
                  </a:cxn>
                </a:cxnLst>
                <a:rect l="l" t="t" r="r" b="b"/>
                <a:pathLst>
                  <a:path w="288456" h="312248">
                    <a:moveTo>
                      <a:pt x="0" y="0"/>
                    </a:moveTo>
                    <a:cubicBezTo>
                      <a:pt x="161007" y="95394"/>
                      <a:pt x="227164" y="138909"/>
                      <a:pt x="288456" y="312248"/>
                    </a:cubicBezTo>
                  </a:path>
                </a:pathLst>
              </a:custGeom>
              <a:noFill/>
              <a:ln w="6350">
                <a:gradFill>
                  <a:gsLst>
                    <a:gs pos="0">
                      <a:srgbClr val="31EFE6">
                        <a:alpha val="57000"/>
                      </a:srgbClr>
                    </a:gs>
                    <a:gs pos="100000">
                      <a:srgbClr val="31EFE6">
                        <a:lumMod val="0"/>
                      </a:srgbClr>
                    </a:gs>
                  </a:gsLst>
                  <a:lin ang="5400000" scaled="1"/>
                </a:grad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形状 40"/>
              <p:cNvSpPr/>
              <p:nvPr/>
            </p:nvSpPr>
            <p:spPr>
              <a:xfrm>
                <a:off x="5230195" y="2790036"/>
                <a:ext cx="1759916" cy="103709"/>
              </a:xfrm>
              <a:custGeom>
                <a:avLst/>
                <a:gdLst>
                  <a:gd name="connsiteX0" fmla="*/ 0 w 1357312"/>
                  <a:gd name="connsiteY0" fmla="*/ 0 h 253663"/>
                  <a:gd name="connsiteX1" fmla="*/ 1357312 w 1357312"/>
                  <a:gd name="connsiteY1" fmla="*/ 0 h 253663"/>
                  <a:gd name="connsiteX2" fmla="*/ 1357312 w 1357312"/>
                  <a:gd name="connsiteY2" fmla="*/ 191967 h 253663"/>
                  <a:gd name="connsiteX3" fmla="*/ 1154217 w 1357312"/>
                  <a:gd name="connsiteY3" fmla="*/ 191967 h 253663"/>
                  <a:gd name="connsiteX4" fmla="*/ 1160294 w 1357312"/>
                  <a:gd name="connsiteY4" fmla="*/ 195322 h 253663"/>
                  <a:gd name="connsiteX5" fmla="*/ 636812 w 1357312"/>
                  <a:gd name="connsiteY5" fmla="*/ 253663 h 253663"/>
                  <a:gd name="connsiteX6" fmla="*/ 113330 w 1357312"/>
                  <a:gd name="connsiteY6" fmla="*/ 195322 h 253663"/>
                  <a:gd name="connsiteX7" fmla="*/ 119408 w 1357312"/>
                  <a:gd name="connsiteY7" fmla="*/ 191967 h 253663"/>
                  <a:gd name="connsiteX8" fmla="*/ 0 w 1357312"/>
                  <a:gd name="connsiteY8" fmla="*/ 191967 h 253663"/>
                  <a:gd name="connsiteX0-1" fmla="*/ 0 w 1357312"/>
                  <a:gd name="connsiteY0-2" fmla="*/ 0 h 253663"/>
                  <a:gd name="connsiteX1-3" fmla="*/ 1357312 w 1357312"/>
                  <a:gd name="connsiteY1-4" fmla="*/ 0 h 253663"/>
                  <a:gd name="connsiteX2-5" fmla="*/ 1357312 w 1357312"/>
                  <a:gd name="connsiteY2-6" fmla="*/ 191967 h 253663"/>
                  <a:gd name="connsiteX3-7" fmla="*/ 1154217 w 1357312"/>
                  <a:gd name="connsiteY3-8" fmla="*/ 191967 h 253663"/>
                  <a:gd name="connsiteX4-9" fmla="*/ 1160294 w 1357312"/>
                  <a:gd name="connsiteY4-10" fmla="*/ 195322 h 253663"/>
                  <a:gd name="connsiteX5-11" fmla="*/ 636812 w 1357312"/>
                  <a:gd name="connsiteY5-12" fmla="*/ 253663 h 253663"/>
                  <a:gd name="connsiteX6-13" fmla="*/ 113330 w 1357312"/>
                  <a:gd name="connsiteY6-14" fmla="*/ 195322 h 253663"/>
                  <a:gd name="connsiteX7-15" fmla="*/ 119408 w 1357312"/>
                  <a:gd name="connsiteY7-16" fmla="*/ 191967 h 253663"/>
                  <a:gd name="connsiteX8-17" fmla="*/ 0 w 1357312"/>
                  <a:gd name="connsiteY8-18" fmla="*/ 191967 h 253663"/>
                  <a:gd name="connsiteX9" fmla="*/ 91440 w 1357312"/>
                  <a:gd name="connsiteY9" fmla="*/ 91440 h 253663"/>
                  <a:gd name="connsiteX0-19" fmla="*/ 1357312 w 1357312"/>
                  <a:gd name="connsiteY0-20" fmla="*/ 0 h 253663"/>
                  <a:gd name="connsiteX1-21" fmla="*/ 1357312 w 1357312"/>
                  <a:gd name="connsiteY1-22" fmla="*/ 191967 h 253663"/>
                  <a:gd name="connsiteX2-23" fmla="*/ 1154217 w 1357312"/>
                  <a:gd name="connsiteY2-24" fmla="*/ 191967 h 253663"/>
                  <a:gd name="connsiteX3-25" fmla="*/ 1160294 w 1357312"/>
                  <a:gd name="connsiteY3-26" fmla="*/ 195322 h 253663"/>
                  <a:gd name="connsiteX4-27" fmla="*/ 636812 w 1357312"/>
                  <a:gd name="connsiteY4-28" fmla="*/ 253663 h 253663"/>
                  <a:gd name="connsiteX5-29" fmla="*/ 113330 w 1357312"/>
                  <a:gd name="connsiteY5-30" fmla="*/ 195322 h 253663"/>
                  <a:gd name="connsiteX6-31" fmla="*/ 119408 w 1357312"/>
                  <a:gd name="connsiteY6-32" fmla="*/ 191967 h 253663"/>
                  <a:gd name="connsiteX7-33" fmla="*/ 0 w 1357312"/>
                  <a:gd name="connsiteY7-34" fmla="*/ 191967 h 253663"/>
                  <a:gd name="connsiteX8-35" fmla="*/ 91440 w 1357312"/>
                  <a:gd name="connsiteY8-36" fmla="*/ 91440 h 253663"/>
                  <a:gd name="connsiteX0-37" fmla="*/ 1357312 w 1357312"/>
                  <a:gd name="connsiteY0-38" fmla="*/ 0 h 253663"/>
                  <a:gd name="connsiteX1-39" fmla="*/ 1357312 w 1357312"/>
                  <a:gd name="connsiteY1-40" fmla="*/ 191967 h 253663"/>
                  <a:gd name="connsiteX2-41" fmla="*/ 1154217 w 1357312"/>
                  <a:gd name="connsiteY2-42" fmla="*/ 191967 h 253663"/>
                  <a:gd name="connsiteX3-43" fmla="*/ 1160294 w 1357312"/>
                  <a:gd name="connsiteY3-44" fmla="*/ 195322 h 253663"/>
                  <a:gd name="connsiteX4-45" fmla="*/ 636812 w 1357312"/>
                  <a:gd name="connsiteY4-46" fmla="*/ 253663 h 253663"/>
                  <a:gd name="connsiteX5-47" fmla="*/ 113330 w 1357312"/>
                  <a:gd name="connsiteY5-48" fmla="*/ 195322 h 253663"/>
                  <a:gd name="connsiteX6-49" fmla="*/ 119408 w 1357312"/>
                  <a:gd name="connsiteY6-50" fmla="*/ 191967 h 253663"/>
                  <a:gd name="connsiteX7-51" fmla="*/ 0 w 1357312"/>
                  <a:gd name="connsiteY7-52" fmla="*/ 191967 h 253663"/>
                  <a:gd name="connsiteX0-53" fmla="*/ 1357312 w 1357312"/>
                  <a:gd name="connsiteY0-54" fmla="*/ 0 h 61696"/>
                  <a:gd name="connsiteX1-55" fmla="*/ 1154217 w 1357312"/>
                  <a:gd name="connsiteY1-56" fmla="*/ 0 h 61696"/>
                  <a:gd name="connsiteX2-57" fmla="*/ 1160294 w 1357312"/>
                  <a:gd name="connsiteY2-58" fmla="*/ 3355 h 61696"/>
                  <a:gd name="connsiteX3-59" fmla="*/ 636812 w 1357312"/>
                  <a:gd name="connsiteY3-60" fmla="*/ 61696 h 61696"/>
                  <a:gd name="connsiteX4-61" fmla="*/ 113330 w 1357312"/>
                  <a:gd name="connsiteY4-62" fmla="*/ 3355 h 61696"/>
                  <a:gd name="connsiteX5-63" fmla="*/ 119408 w 1357312"/>
                  <a:gd name="connsiteY5-64" fmla="*/ 0 h 61696"/>
                  <a:gd name="connsiteX6-65" fmla="*/ 0 w 1357312"/>
                  <a:gd name="connsiteY6-66" fmla="*/ 0 h 61696"/>
                  <a:gd name="connsiteX0-67" fmla="*/ 1154217 w 1160294"/>
                  <a:gd name="connsiteY0-68" fmla="*/ 0 h 61696"/>
                  <a:gd name="connsiteX1-69" fmla="*/ 1160294 w 1160294"/>
                  <a:gd name="connsiteY1-70" fmla="*/ 3355 h 61696"/>
                  <a:gd name="connsiteX2-71" fmla="*/ 636812 w 1160294"/>
                  <a:gd name="connsiteY2-72" fmla="*/ 61696 h 61696"/>
                  <a:gd name="connsiteX3-73" fmla="*/ 113330 w 1160294"/>
                  <a:gd name="connsiteY3-74" fmla="*/ 3355 h 61696"/>
                  <a:gd name="connsiteX4-75" fmla="*/ 119408 w 1160294"/>
                  <a:gd name="connsiteY4-76" fmla="*/ 0 h 61696"/>
                  <a:gd name="connsiteX5-77" fmla="*/ 0 w 1160294"/>
                  <a:gd name="connsiteY5-78" fmla="*/ 0 h 61696"/>
                  <a:gd name="connsiteX0-79" fmla="*/ 1040887 w 1046964"/>
                  <a:gd name="connsiteY0-80" fmla="*/ 0 h 61696"/>
                  <a:gd name="connsiteX1-81" fmla="*/ 1046964 w 1046964"/>
                  <a:gd name="connsiteY1-82" fmla="*/ 3355 h 61696"/>
                  <a:gd name="connsiteX2-83" fmla="*/ 523482 w 1046964"/>
                  <a:gd name="connsiteY2-84" fmla="*/ 61696 h 61696"/>
                  <a:gd name="connsiteX3-85" fmla="*/ 0 w 1046964"/>
                  <a:gd name="connsiteY3-86" fmla="*/ 3355 h 61696"/>
                  <a:gd name="connsiteX4-87" fmla="*/ 6078 w 1046964"/>
                  <a:gd name="connsiteY4-88" fmla="*/ 0 h 616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6964" h="61696">
                    <a:moveTo>
                      <a:pt x="1040887" y="0"/>
                    </a:moveTo>
                    <a:lnTo>
                      <a:pt x="1046964" y="3355"/>
                    </a:lnTo>
                    <a:cubicBezTo>
                      <a:pt x="1046964" y="35576"/>
                      <a:pt x="812593" y="61696"/>
                      <a:pt x="523482" y="61696"/>
                    </a:cubicBezTo>
                    <a:cubicBezTo>
                      <a:pt x="234371" y="61696"/>
                      <a:pt x="0" y="35576"/>
                      <a:pt x="0" y="3355"/>
                    </a:cubicBezTo>
                    <a:lnTo>
                      <a:pt x="6078" y="0"/>
                    </a:lnTo>
                  </a:path>
                </a:pathLst>
              </a:custGeom>
              <a:noFill/>
              <a:ln w="6350">
                <a:gradFill>
                  <a:gsLst>
                    <a:gs pos="33000">
                      <a:srgbClr val="31EFE6">
                        <a:lumMod val="0"/>
                      </a:srgbClr>
                    </a:gs>
                    <a:gs pos="100000">
                      <a:srgbClr val="31EFE6"/>
                    </a:gs>
                  </a:gsLst>
                  <a:lin ang="5400000" scaled="1"/>
                </a:grad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nvSpPr>
            <p:spPr>
              <a:xfrm>
                <a:off x="5309293" y="2705566"/>
                <a:ext cx="1947258" cy="1007674"/>
              </a:xfrm>
              <a:prstGeom prst="rect">
                <a:avLst/>
              </a:prstGeom>
              <a:gradFill>
                <a:gsLst>
                  <a:gs pos="0">
                    <a:schemeClr val="tx1">
                      <a:alpha val="0"/>
                    </a:schemeClr>
                  </a:gs>
                  <a:gs pos="89000">
                    <a:schemeClr val="tx1"/>
                  </a:gs>
                </a:gsLst>
                <a:lin ang="5400000" scaled="1"/>
              </a:gradFill>
              <a:ln>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椭圆 42"/>
              <p:cNvSpPr/>
              <p:nvPr/>
            </p:nvSpPr>
            <p:spPr>
              <a:xfrm>
                <a:off x="6705814" y="1942067"/>
                <a:ext cx="71597" cy="71597"/>
              </a:xfrm>
              <a:prstGeom prst="ellipse">
                <a:avLst/>
              </a:prstGeom>
              <a:solidFill>
                <a:srgbClr val="84F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椭圆 43"/>
              <p:cNvSpPr/>
              <p:nvPr/>
            </p:nvSpPr>
            <p:spPr>
              <a:xfrm>
                <a:off x="5325028" y="2652850"/>
                <a:ext cx="87987" cy="87987"/>
              </a:xfrm>
              <a:prstGeom prst="ellipse">
                <a:avLst/>
              </a:prstGeom>
              <a:solidFill>
                <a:srgbClr val="84F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椭圆 44"/>
              <p:cNvSpPr/>
              <p:nvPr/>
            </p:nvSpPr>
            <p:spPr>
              <a:xfrm>
                <a:off x="6837697" y="2484246"/>
                <a:ext cx="87987" cy="87987"/>
              </a:xfrm>
              <a:prstGeom prst="ellipse">
                <a:avLst/>
              </a:prstGeom>
              <a:noFill/>
              <a:ln w="6350">
                <a:solidFill>
                  <a:srgbClr val="84F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椭圆 64"/>
              <p:cNvSpPr/>
              <p:nvPr/>
            </p:nvSpPr>
            <p:spPr>
              <a:xfrm>
                <a:off x="5553515" y="2484246"/>
                <a:ext cx="87987" cy="87987"/>
              </a:xfrm>
              <a:prstGeom prst="ellipse">
                <a:avLst/>
              </a:prstGeom>
              <a:noFill/>
              <a:ln w="6350">
                <a:solidFill>
                  <a:srgbClr val="84F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形状 69"/>
              <p:cNvSpPr/>
              <p:nvPr/>
            </p:nvSpPr>
            <p:spPr>
              <a:xfrm>
                <a:off x="5798406" y="2056254"/>
                <a:ext cx="664288" cy="545185"/>
              </a:xfrm>
              <a:custGeom>
                <a:avLst/>
                <a:gdLst>
                  <a:gd name="connsiteX0" fmla="*/ 3711042 w 5616893"/>
                  <a:gd name="connsiteY0" fmla="*/ 3796727 h 4609824"/>
                  <a:gd name="connsiteX1" fmla="*/ 3578421 w 5616893"/>
                  <a:gd name="connsiteY1" fmla="*/ 3873321 h 4609824"/>
                  <a:gd name="connsiteX2" fmla="*/ 2550784 w 5616893"/>
                  <a:gd name="connsiteY2" fmla="*/ 4084664 h 4609824"/>
                  <a:gd name="connsiteX3" fmla="*/ 1523148 w 5616893"/>
                  <a:gd name="connsiteY3" fmla="*/ 3873321 h 4609824"/>
                  <a:gd name="connsiteX4" fmla="*/ 1390527 w 5616893"/>
                  <a:gd name="connsiteY4" fmla="*/ 3796727 h 4609824"/>
                  <a:gd name="connsiteX5" fmla="*/ 1261452 w 5616893"/>
                  <a:gd name="connsiteY5" fmla="*/ 4035729 h 4609824"/>
                  <a:gd name="connsiteX6" fmla="*/ 1608253 w 5616893"/>
                  <a:gd name="connsiteY6" fmla="*/ 4420117 h 4609824"/>
                  <a:gd name="connsiteX7" fmla="*/ 2550784 w 5616893"/>
                  <a:gd name="connsiteY7" fmla="*/ 4610893 h 4609824"/>
                  <a:gd name="connsiteX8" fmla="*/ 3492607 w 5616893"/>
                  <a:gd name="connsiteY8" fmla="*/ 4420117 h 4609824"/>
                  <a:gd name="connsiteX9" fmla="*/ 3839408 w 5616893"/>
                  <a:gd name="connsiteY9" fmla="*/ 4035729 h 4609824"/>
                  <a:gd name="connsiteX10" fmla="*/ 3711042 w 5616893"/>
                  <a:gd name="connsiteY10" fmla="*/ 3796727 h 4609824"/>
                  <a:gd name="connsiteX11" fmla="*/ 3711042 w 5616893"/>
                  <a:gd name="connsiteY11" fmla="*/ 3796727 h 4609824"/>
                  <a:gd name="connsiteX12" fmla="*/ 3384099 w 5616893"/>
                  <a:gd name="connsiteY12" fmla="*/ 1249268 h 4609824"/>
                  <a:gd name="connsiteX13" fmla="*/ 4326631 w 5616893"/>
                  <a:gd name="connsiteY13" fmla="*/ 1440753 h 4609824"/>
                  <a:gd name="connsiteX14" fmla="*/ 5267744 w 5616893"/>
                  <a:gd name="connsiteY14" fmla="*/ 1249268 h 4609824"/>
                  <a:gd name="connsiteX15" fmla="*/ 5615254 w 5616893"/>
                  <a:gd name="connsiteY15" fmla="*/ 864879 h 4609824"/>
                  <a:gd name="connsiteX16" fmla="*/ 5267744 w 5616893"/>
                  <a:gd name="connsiteY16" fmla="*/ 480491 h 4609824"/>
                  <a:gd name="connsiteX17" fmla="*/ 4326631 w 5616893"/>
                  <a:gd name="connsiteY17" fmla="*/ 289006 h 4609824"/>
                  <a:gd name="connsiteX18" fmla="*/ 4324503 w 5616893"/>
                  <a:gd name="connsiteY18" fmla="*/ 289006 h 4609824"/>
                  <a:gd name="connsiteX19" fmla="*/ 3384099 w 5616893"/>
                  <a:gd name="connsiteY19" fmla="*/ 480491 h 4609824"/>
                  <a:gd name="connsiteX20" fmla="*/ 3036589 w 5616893"/>
                  <a:gd name="connsiteY20" fmla="*/ 864879 h 4609824"/>
                  <a:gd name="connsiteX21" fmla="*/ 3384099 w 5616893"/>
                  <a:gd name="connsiteY21" fmla="*/ 1249268 h 4609824"/>
                  <a:gd name="connsiteX22" fmla="*/ 3384099 w 5616893"/>
                  <a:gd name="connsiteY22" fmla="*/ 1249268 h 4609824"/>
                  <a:gd name="connsiteX23" fmla="*/ 337359 w 5616893"/>
                  <a:gd name="connsiteY23" fmla="*/ 955657 h 4609824"/>
                  <a:gd name="connsiteX24" fmla="*/ 337359 w 5616893"/>
                  <a:gd name="connsiteY24" fmla="*/ 955657 h 4609824"/>
                  <a:gd name="connsiteX25" fmla="*/ 352962 w 5616893"/>
                  <a:gd name="connsiteY25" fmla="*/ 964877 h 4609824"/>
                  <a:gd name="connsiteX26" fmla="*/ 1294784 w 5616893"/>
                  <a:gd name="connsiteY26" fmla="*/ 1154943 h 4609824"/>
                  <a:gd name="connsiteX27" fmla="*/ 2237316 w 5616893"/>
                  <a:gd name="connsiteY27" fmla="*/ 964877 h 4609824"/>
                  <a:gd name="connsiteX28" fmla="*/ 2251500 w 5616893"/>
                  <a:gd name="connsiteY28" fmla="*/ 955657 h 4609824"/>
                  <a:gd name="connsiteX29" fmla="*/ 2251500 w 5616893"/>
                  <a:gd name="connsiteY29" fmla="*/ 955657 h 4609824"/>
                  <a:gd name="connsiteX30" fmla="*/ 2584117 w 5616893"/>
                  <a:gd name="connsiteY30" fmla="*/ 579779 h 4609824"/>
                  <a:gd name="connsiteX31" fmla="*/ 2237316 w 5616893"/>
                  <a:gd name="connsiteY31" fmla="*/ 196100 h 4609824"/>
                  <a:gd name="connsiteX32" fmla="*/ 1294784 w 5616893"/>
                  <a:gd name="connsiteY32" fmla="*/ 5324 h 4609824"/>
                  <a:gd name="connsiteX33" fmla="*/ 352962 w 5616893"/>
                  <a:gd name="connsiteY33" fmla="*/ 196100 h 4609824"/>
                  <a:gd name="connsiteX34" fmla="*/ 6161 w 5616893"/>
                  <a:gd name="connsiteY34" fmla="*/ 579779 h 4609824"/>
                  <a:gd name="connsiteX35" fmla="*/ 337359 w 5616893"/>
                  <a:gd name="connsiteY35" fmla="*/ 955657 h 4609824"/>
                  <a:gd name="connsiteX36" fmla="*/ 337359 w 5616893"/>
                  <a:gd name="connsiteY36" fmla="*/ 955657 h 4609824"/>
                  <a:gd name="connsiteX37" fmla="*/ 337359 w 5616893"/>
                  <a:gd name="connsiteY37" fmla="*/ 1707413 h 4609824"/>
                  <a:gd name="connsiteX38" fmla="*/ 337359 w 5616893"/>
                  <a:gd name="connsiteY38" fmla="*/ 1707413 h 4609824"/>
                  <a:gd name="connsiteX39" fmla="*/ 352962 w 5616893"/>
                  <a:gd name="connsiteY39" fmla="*/ 1714505 h 4609824"/>
                  <a:gd name="connsiteX40" fmla="*/ 1294784 w 5616893"/>
                  <a:gd name="connsiteY40" fmla="*/ 1905990 h 4609824"/>
                  <a:gd name="connsiteX41" fmla="*/ 1475631 w 5616893"/>
                  <a:gd name="connsiteY41" fmla="*/ 1899607 h 4609824"/>
                  <a:gd name="connsiteX42" fmla="*/ 1508255 w 5616893"/>
                  <a:gd name="connsiteY42" fmla="*/ 1897480 h 4609824"/>
                  <a:gd name="connsiteX43" fmla="*/ 1678464 w 5616893"/>
                  <a:gd name="connsiteY43" fmla="*/ 1878331 h 4609824"/>
                  <a:gd name="connsiteX44" fmla="*/ 1679173 w 5616893"/>
                  <a:gd name="connsiteY44" fmla="*/ 1878331 h 4609824"/>
                  <a:gd name="connsiteX45" fmla="*/ 2121716 w 5616893"/>
                  <a:gd name="connsiteY45" fmla="*/ 1765568 h 4609824"/>
                  <a:gd name="connsiteX46" fmla="*/ 2123135 w 5616893"/>
                  <a:gd name="connsiteY46" fmla="*/ 1764859 h 4609824"/>
                  <a:gd name="connsiteX47" fmla="*/ 2128808 w 5616893"/>
                  <a:gd name="connsiteY47" fmla="*/ 1762022 h 4609824"/>
                  <a:gd name="connsiteX48" fmla="*/ 2237316 w 5616893"/>
                  <a:gd name="connsiteY48" fmla="*/ 1713796 h 4609824"/>
                  <a:gd name="connsiteX49" fmla="*/ 2251500 w 5616893"/>
                  <a:gd name="connsiteY49" fmla="*/ 1706704 h 4609824"/>
                  <a:gd name="connsiteX50" fmla="*/ 2251500 w 5616893"/>
                  <a:gd name="connsiteY50" fmla="*/ 1706704 h 4609824"/>
                  <a:gd name="connsiteX51" fmla="*/ 2584117 w 5616893"/>
                  <a:gd name="connsiteY51" fmla="*/ 1330117 h 4609824"/>
                  <a:gd name="connsiteX52" fmla="*/ 2455042 w 5616893"/>
                  <a:gd name="connsiteY52" fmla="*/ 1091824 h 4609824"/>
                  <a:gd name="connsiteX53" fmla="*/ 2323130 w 5616893"/>
                  <a:gd name="connsiteY53" fmla="*/ 1167709 h 4609824"/>
                  <a:gd name="connsiteX54" fmla="*/ 1294784 w 5616893"/>
                  <a:gd name="connsiteY54" fmla="*/ 1379052 h 4609824"/>
                  <a:gd name="connsiteX55" fmla="*/ 266439 w 5616893"/>
                  <a:gd name="connsiteY55" fmla="*/ 1167709 h 4609824"/>
                  <a:gd name="connsiteX56" fmla="*/ 133818 w 5616893"/>
                  <a:gd name="connsiteY56" fmla="*/ 1092533 h 4609824"/>
                  <a:gd name="connsiteX57" fmla="*/ 5452 w 5616893"/>
                  <a:gd name="connsiteY57" fmla="*/ 1330117 h 4609824"/>
                  <a:gd name="connsiteX58" fmla="*/ 337359 w 5616893"/>
                  <a:gd name="connsiteY58" fmla="*/ 1707413 h 4609824"/>
                  <a:gd name="connsiteX59" fmla="*/ 337359 w 5616893"/>
                  <a:gd name="connsiteY59" fmla="*/ 1707413 h 4609824"/>
                  <a:gd name="connsiteX60" fmla="*/ 3825224 w 5616893"/>
                  <a:gd name="connsiteY60" fmla="*/ 2452077 h 4609824"/>
                  <a:gd name="connsiteX61" fmla="*/ 3823805 w 5616893"/>
                  <a:gd name="connsiteY61" fmla="*/ 2449949 h 4609824"/>
                  <a:gd name="connsiteX62" fmla="*/ 3803238 w 5616893"/>
                  <a:gd name="connsiteY62" fmla="*/ 2405979 h 4609824"/>
                  <a:gd name="connsiteX63" fmla="*/ 3802529 w 5616893"/>
                  <a:gd name="connsiteY63" fmla="*/ 2405979 h 4609824"/>
                  <a:gd name="connsiteX64" fmla="*/ 3773452 w 5616893"/>
                  <a:gd name="connsiteY64" fmla="*/ 2363427 h 4609824"/>
                  <a:gd name="connsiteX65" fmla="*/ 3772033 w 5616893"/>
                  <a:gd name="connsiteY65" fmla="*/ 2361299 h 4609824"/>
                  <a:gd name="connsiteX66" fmla="*/ 3772033 w 5616893"/>
                  <a:gd name="connsiteY66" fmla="*/ 2361299 h 4609824"/>
                  <a:gd name="connsiteX67" fmla="*/ 3492607 w 5616893"/>
                  <a:gd name="connsiteY67" fmla="*/ 2148538 h 4609824"/>
                  <a:gd name="connsiteX68" fmla="*/ 2551494 w 5616893"/>
                  <a:gd name="connsiteY68" fmla="*/ 1955634 h 4609824"/>
                  <a:gd name="connsiteX69" fmla="*/ 2367810 w 5616893"/>
                  <a:gd name="connsiteY69" fmla="*/ 1963436 h 4609824"/>
                  <a:gd name="connsiteX70" fmla="*/ 2336605 w 5616893"/>
                  <a:gd name="connsiteY70" fmla="*/ 1966982 h 4609824"/>
                  <a:gd name="connsiteX71" fmla="*/ 1608253 w 5616893"/>
                  <a:gd name="connsiteY71" fmla="*/ 2148538 h 4609824"/>
                  <a:gd name="connsiteX72" fmla="*/ 1331663 w 5616893"/>
                  <a:gd name="connsiteY72" fmla="*/ 2358462 h 4609824"/>
                  <a:gd name="connsiteX73" fmla="*/ 1318188 w 5616893"/>
                  <a:gd name="connsiteY73" fmla="*/ 2376192 h 4609824"/>
                  <a:gd name="connsiteX74" fmla="*/ 1303295 w 5616893"/>
                  <a:gd name="connsiteY74" fmla="*/ 2398178 h 4609824"/>
                  <a:gd name="connsiteX75" fmla="*/ 1282019 w 5616893"/>
                  <a:gd name="connsiteY75" fmla="*/ 2437184 h 4609824"/>
                  <a:gd name="connsiteX76" fmla="*/ 1278473 w 5616893"/>
                  <a:gd name="connsiteY76" fmla="*/ 2447822 h 4609824"/>
                  <a:gd name="connsiteX77" fmla="*/ 1267126 w 5616893"/>
                  <a:gd name="connsiteY77" fmla="*/ 2481864 h 4609824"/>
                  <a:gd name="connsiteX78" fmla="*/ 1264998 w 5616893"/>
                  <a:gd name="connsiteY78" fmla="*/ 2492502 h 4609824"/>
                  <a:gd name="connsiteX79" fmla="*/ 1260743 w 5616893"/>
                  <a:gd name="connsiteY79" fmla="*/ 2531508 h 4609824"/>
                  <a:gd name="connsiteX80" fmla="*/ 1264289 w 5616893"/>
                  <a:gd name="connsiteY80" fmla="*/ 2571933 h 4609824"/>
                  <a:gd name="connsiteX81" fmla="*/ 1267126 w 5616893"/>
                  <a:gd name="connsiteY81" fmla="*/ 2584698 h 4609824"/>
                  <a:gd name="connsiteX82" fmla="*/ 1274927 w 5616893"/>
                  <a:gd name="connsiteY82" fmla="*/ 2609520 h 4609824"/>
                  <a:gd name="connsiteX83" fmla="*/ 1294075 w 5616893"/>
                  <a:gd name="connsiteY83" fmla="*/ 2650654 h 4609824"/>
                  <a:gd name="connsiteX84" fmla="*/ 1296912 w 5616893"/>
                  <a:gd name="connsiteY84" fmla="*/ 2655619 h 4609824"/>
                  <a:gd name="connsiteX85" fmla="*/ 1296912 w 5616893"/>
                  <a:gd name="connsiteY85" fmla="*/ 2655619 h 4609824"/>
                  <a:gd name="connsiteX86" fmla="*/ 1593359 w 5616893"/>
                  <a:gd name="connsiteY86" fmla="*/ 2907386 h 4609824"/>
                  <a:gd name="connsiteX87" fmla="*/ 1607543 w 5616893"/>
                  <a:gd name="connsiteY87" fmla="*/ 2915187 h 4609824"/>
                  <a:gd name="connsiteX88" fmla="*/ 1694775 w 5616893"/>
                  <a:gd name="connsiteY88" fmla="*/ 2954903 h 4609824"/>
                  <a:gd name="connsiteX89" fmla="*/ 1726689 w 5616893"/>
                  <a:gd name="connsiteY89" fmla="*/ 2966959 h 4609824"/>
                  <a:gd name="connsiteX90" fmla="*/ 1790518 w 5616893"/>
                  <a:gd name="connsiteY90" fmla="*/ 2991072 h 4609824"/>
                  <a:gd name="connsiteX91" fmla="*/ 1831652 w 5616893"/>
                  <a:gd name="connsiteY91" fmla="*/ 3003128 h 4609824"/>
                  <a:gd name="connsiteX92" fmla="*/ 1891934 w 5616893"/>
                  <a:gd name="connsiteY92" fmla="*/ 3020858 h 4609824"/>
                  <a:gd name="connsiteX93" fmla="*/ 1939451 w 5616893"/>
                  <a:gd name="connsiteY93" fmla="*/ 3033624 h 4609824"/>
                  <a:gd name="connsiteX94" fmla="*/ 1999024 w 5616893"/>
                  <a:gd name="connsiteY94" fmla="*/ 3047808 h 4609824"/>
                  <a:gd name="connsiteX95" fmla="*/ 2053632 w 5616893"/>
                  <a:gd name="connsiteY95" fmla="*/ 3059156 h 4609824"/>
                  <a:gd name="connsiteX96" fmla="*/ 2111078 w 5616893"/>
                  <a:gd name="connsiteY96" fmla="*/ 3069794 h 4609824"/>
                  <a:gd name="connsiteX97" fmla="*/ 2171360 w 5616893"/>
                  <a:gd name="connsiteY97" fmla="*/ 3079013 h 4609824"/>
                  <a:gd name="connsiteX98" fmla="*/ 2224551 w 5616893"/>
                  <a:gd name="connsiteY98" fmla="*/ 3086105 h 4609824"/>
                  <a:gd name="connsiteX99" fmla="*/ 2294762 w 5616893"/>
                  <a:gd name="connsiteY99" fmla="*/ 3094616 h 4609824"/>
                  <a:gd name="connsiteX100" fmla="*/ 2329513 w 5616893"/>
                  <a:gd name="connsiteY100" fmla="*/ 3097452 h 4609824"/>
                  <a:gd name="connsiteX101" fmla="*/ 2550784 w 5616893"/>
                  <a:gd name="connsiteY101" fmla="*/ 3106672 h 4609824"/>
                  <a:gd name="connsiteX102" fmla="*/ 3491898 w 5616893"/>
                  <a:gd name="connsiteY102" fmla="*/ 2915187 h 4609824"/>
                  <a:gd name="connsiteX103" fmla="*/ 3710333 w 5616893"/>
                  <a:gd name="connsiteY103" fmla="*/ 2771219 h 4609824"/>
                  <a:gd name="connsiteX104" fmla="*/ 3710333 w 5616893"/>
                  <a:gd name="connsiteY104" fmla="*/ 2771219 h 4609824"/>
                  <a:gd name="connsiteX105" fmla="*/ 3755012 w 5616893"/>
                  <a:gd name="connsiteY105" fmla="*/ 2725120 h 4609824"/>
                  <a:gd name="connsiteX106" fmla="*/ 3780544 w 5616893"/>
                  <a:gd name="connsiteY106" fmla="*/ 2691079 h 4609824"/>
                  <a:gd name="connsiteX107" fmla="*/ 3789763 w 5616893"/>
                  <a:gd name="connsiteY107" fmla="*/ 2679022 h 4609824"/>
                  <a:gd name="connsiteX108" fmla="*/ 3805366 w 5616893"/>
                  <a:gd name="connsiteY108" fmla="*/ 2652782 h 4609824"/>
                  <a:gd name="connsiteX109" fmla="*/ 3813876 w 5616893"/>
                  <a:gd name="connsiteY109" fmla="*/ 2636470 h 4609824"/>
                  <a:gd name="connsiteX110" fmla="*/ 3814586 w 5616893"/>
                  <a:gd name="connsiteY110" fmla="*/ 2635761 h 4609824"/>
                  <a:gd name="connsiteX111" fmla="*/ 3815295 w 5616893"/>
                  <a:gd name="connsiteY111" fmla="*/ 2634342 h 4609824"/>
                  <a:gd name="connsiteX112" fmla="*/ 3823805 w 5616893"/>
                  <a:gd name="connsiteY112" fmla="*/ 2613066 h 4609824"/>
                  <a:gd name="connsiteX113" fmla="*/ 3831606 w 5616893"/>
                  <a:gd name="connsiteY113" fmla="*/ 2590372 h 4609824"/>
                  <a:gd name="connsiteX114" fmla="*/ 3835862 w 5616893"/>
                  <a:gd name="connsiteY114" fmla="*/ 2571933 h 4609824"/>
                  <a:gd name="connsiteX115" fmla="*/ 3839408 w 5616893"/>
                  <a:gd name="connsiteY115" fmla="*/ 2531508 h 4609824"/>
                  <a:gd name="connsiteX116" fmla="*/ 3839408 w 5616893"/>
                  <a:gd name="connsiteY116" fmla="*/ 2531508 h 4609824"/>
                  <a:gd name="connsiteX117" fmla="*/ 3835862 w 5616893"/>
                  <a:gd name="connsiteY117" fmla="*/ 2491793 h 4609824"/>
                  <a:gd name="connsiteX118" fmla="*/ 3825224 w 5616893"/>
                  <a:gd name="connsiteY118" fmla="*/ 2452077 h 4609824"/>
                  <a:gd name="connsiteX119" fmla="*/ 3825224 w 5616893"/>
                  <a:gd name="connsiteY119" fmla="*/ 2452077 h 4609824"/>
                  <a:gd name="connsiteX120" fmla="*/ 134527 w 5616893"/>
                  <a:gd name="connsiteY120" fmla="*/ 1842871 h 4609824"/>
                  <a:gd name="connsiteX121" fmla="*/ 6161 w 5616893"/>
                  <a:gd name="connsiteY121" fmla="*/ 2081872 h 4609824"/>
                  <a:gd name="connsiteX122" fmla="*/ 352962 w 5616893"/>
                  <a:gd name="connsiteY122" fmla="*/ 2465552 h 4609824"/>
                  <a:gd name="connsiteX123" fmla="*/ 1070676 w 5616893"/>
                  <a:gd name="connsiteY123" fmla="*/ 2647108 h 4609824"/>
                  <a:gd name="connsiteX124" fmla="*/ 1055074 w 5616893"/>
                  <a:gd name="connsiteY124" fmla="*/ 2531508 h 4609824"/>
                  <a:gd name="connsiteX125" fmla="*/ 1060038 w 5616893"/>
                  <a:gd name="connsiteY125" fmla="*/ 2465552 h 4609824"/>
                  <a:gd name="connsiteX126" fmla="*/ 1064293 w 5616893"/>
                  <a:gd name="connsiteY126" fmla="*/ 2443566 h 4609824"/>
                  <a:gd name="connsiteX127" fmla="*/ 1074222 w 5616893"/>
                  <a:gd name="connsiteY127" fmla="*/ 2403142 h 4609824"/>
                  <a:gd name="connsiteX128" fmla="*/ 1081314 w 5616893"/>
                  <a:gd name="connsiteY128" fmla="*/ 2377611 h 4609824"/>
                  <a:gd name="connsiteX129" fmla="*/ 1094789 w 5616893"/>
                  <a:gd name="connsiteY129" fmla="*/ 2342150 h 4609824"/>
                  <a:gd name="connsiteX130" fmla="*/ 1106136 w 5616893"/>
                  <a:gd name="connsiteY130" fmla="*/ 2317328 h 4609824"/>
                  <a:gd name="connsiteX131" fmla="*/ 1121030 w 5616893"/>
                  <a:gd name="connsiteY131" fmla="*/ 2289670 h 4609824"/>
                  <a:gd name="connsiteX132" fmla="*/ 1247977 w 5616893"/>
                  <a:gd name="connsiteY132" fmla="*/ 2129389 h 4609824"/>
                  <a:gd name="connsiteX133" fmla="*/ 266439 w 5616893"/>
                  <a:gd name="connsiteY133" fmla="*/ 1918756 h 4609824"/>
                  <a:gd name="connsiteX134" fmla="*/ 134527 w 5616893"/>
                  <a:gd name="connsiteY134" fmla="*/ 1842871 h 4609824"/>
                  <a:gd name="connsiteX135" fmla="*/ 134527 w 5616893"/>
                  <a:gd name="connsiteY135" fmla="*/ 1842871 h 4609824"/>
                  <a:gd name="connsiteX136" fmla="*/ 5486888 w 5616893"/>
                  <a:gd name="connsiteY136" fmla="*/ 1377633 h 4609824"/>
                  <a:gd name="connsiteX137" fmla="*/ 5354267 w 5616893"/>
                  <a:gd name="connsiteY137" fmla="*/ 1452809 h 4609824"/>
                  <a:gd name="connsiteX138" fmla="*/ 4326631 w 5616893"/>
                  <a:gd name="connsiteY138" fmla="*/ 1664152 h 4609824"/>
                  <a:gd name="connsiteX139" fmla="*/ 3298285 w 5616893"/>
                  <a:gd name="connsiteY139" fmla="*/ 1452809 h 4609824"/>
                  <a:gd name="connsiteX140" fmla="*/ 3166373 w 5616893"/>
                  <a:gd name="connsiteY140" fmla="*/ 1377633 h 4609824"/>
                  <a:gd name="connsiteX141" fmla="*/ 3038007 w 5616893"/>
                  <a:gd name="connsiteY141" fmla="*/ 1615926 h 4609824"/>
                  <a:gd name="connsiteX142" fmla="*/ 3104672 w 5616893"/>
                  <a:gd name="connsiteY142" fmla="*/ 1786844 h 4609824"/>
                  <a:gd name="connsiteX143" fmla="*/ 3579130 w 5616893"/>
                  <a:gd name="connsiteY143" fmla="*/ 1944996 h 4609824"/>
                  <a:gd name="connsiteX144" fmla="*/ 3875577 w 5616893"/>
                  <a:gd name="connsiteY144" fmla="*/ 2152084 h 4609824"/>
                  <a:gd name="connsiteX145" fmla="*/ 4327340 w 5616893"/>
                  <a:gd name="connsiteY145" fmla="*/ 2191090 h 4609824"/>
                  <a:gd name="connsiteX146" fmla="*/ 5268453 w 5616893"/>
                  <a:gd name="connsiteY146" fmla="*/ 1999605 h 4609824"/>
                  <a:gd name="connsiteX147" fmla="*/ 5284056 w 5616893"/>
                  <a:gd name="connsiteY147" fmla="*/ 1991094 h 4609824"/>
                  <a:gd name="connsiteX148" fmla="*/ 5283347 w 5616893"/>
                  <a:gd name="connsiteY148" fmla="*/ 1991094 h 4609824"/>
                  <a:gd name="connsiteX149" fmla="*/ 5615963 w 5616893"/>
                  <a:gd name="connsiteY149" fmla="*/ 1615926 h 4609824"/>
                  <a:gd name="connsiteX150" fmla="*/ 5486888 w 5616893"/>
                  <a:gd name="connsiteY150" fmla="*/ 1377633 h 4609824"/>
                  <a:gd name="connsiteX151" fmla="*/ 5486888 w 5616893"/>
                  <a:gd name="connsiteY151" fmla="*/ 1377633 h 4609824"/>
                  <a:gd name="connsiteX152" fmla="*/ 5486888 w 5616893"/>
                  <a:gd name="connsiteY152" fmla="*/ 2128680 h 4609824"/>
                  <a:gd name="connsiteX153" fmla="*/ 5352848 w 5616893"/>
                  <a:gd name="connsiteY153" fmla="*/ 2204565 h 4609824"/>
                  <a:gd name="connsiteX154" fmla="*/ 4326631 w 5616893"/>
                  <a:gd name="connsiteY154" fmla="*/ 2416617 h 4609824"/>
                  <a:gd name="connsiteX155" fmla="*/ 4025219 w 5616893"/>
                  <a:gd name="connsiteY155" fmla="*/ 2401014 h 4609824"/>
                  <a:gd name="connsiteX156" fmla="*/ 4047913 w 5616893"/>
                  <a:gd name="connsiteY156" fmla="*/ 2532926 h 4609824"/>
                  <a:gd name="connsiteX157" fmla="*/ 4045786 w 5616893"/>
                  <a:gd name="connsiteY157" fmla="*/ 2559876 h 4609824"/>
                  <a:gd name="connsiteX158" fmla="*/ 4044367 w 5616893"/>
                  <a:gd name="connsiteY158" fmla="*/ 2559876 h 4609824"/>
                  <a:gd name="connsiteX159" fmla="*/ 3884087 w 5616893"/>
                  <a:gd name="connsiteY159" fmla="*/ 2903840 h 4609824"/>
                  <a:gd name="connsiteX160" fmla="*/ 3884087 w 5616893"/>
                  <a:gd name="connsiteY160" fmla="*/ 2903840 h 4609824"/>
                  <a:gd name="connsiteX161" fmla="*/ 3884087 w 5616893"/>
                  <a:gd name="connsiteY161" fmla="*/ 2905258 h 4609824"/>
                  <a:gd name="connsiteX162" fmla="*/ 4326631 w 5616893"/>
                  <a:gd name="connsiteY162" fmla="*/ 2942846 h 4609824"/>
                  <a:gd name="connsiteX163" fmla="*/ 5267744 w 5616893"/>
                  <a:gd name="connsiteY163" fmla="*/ 2751361 h 4609824"/>
                  <a:gd name="connsiteX164" fmla="*/ 5283347 w 5616893"/>
                  <a:gd name="connsiteY164" fmla="*/ 2743560 h 4609824"/>
                  <a:gd name="connsiteX165" fmla="*/ 5283347 w 5616893"/>
                  <a:gd name="connsiteY165" fmla="*/ 2743560 h 4609824"/>
                  <a:gd name="connsiteX166" fmla="*/ 5615254 w 5616893"/>
                  <a:gd name="connsiteY166" fmla="*/ 2368391 h 4609824"/>
                  <a:gd name="connsiteX167" fmla="*/ 5486888 w 5616893"/>
                  <a:gd name="connsiteY167" fmla="*/ 2128680 h 4609824"/>
                  <a:gd name="connsiteX168" fmla="*/ 5486888 w 5616893"/>
                  <a:gd name="connsiteY168" fmla="*/ 2128680 h 4609824"/>
                  <a:gd name="connsiteX169" fmla="*/ 1194078 w 5616893"/>
                  <a:gd name="connsiteY169" fmla="*/ 2881145 h 4609824"/>
                  <a:gd name="connsiteX170" fmla="*/ 267148 w 5616893"/>
                  <a:gd name="connsiteY170" fmla="*/ 2671221 h 4609824"/>
                  <a:gd name="connsiteX171" fmla="*/ 134527 w 5616893"/>
                  <a:gd name="connsiteY171" fmla="*/ 2595336 h 4609824"/>
                  <a:gd name="connsiteX172" fmla="*/ 6161 w 5616893"/>
                  <a:gd name="connsiteY172" fmla="*/ 2833628 h 4609824"/>
                  <a:gd name="connsiteX173" fmla="*/ 352962 w 5616893"/>
                  <a:gd name="connsiteY173" fmla="*/ 3218017 h 4609824"/>
                  <a:gd name="connsiteX174" fmla="*/ 1070676 w 5616893"/>
                  <a:gd name="connsiteY174" fmla="*/ 3398864 h 4609824"/>
                  <a:gd name="connsiteX175" fmla="*/ 1054364 w 5616893"/>
                  <a:gd name="connsiteY175" fmla="*/ 3283973 h 4609824"/>
                  <a:gd name="connsiteX176" fmla="*/ 1222446 w 5616893"/>
                  <a:gd name="connsiteY176" fmla="*/ 2908804 h 4609824"/>
                  <a:gd name="connsiteX177" fmla="*/ 1194078 w 5616893"/>
                  <a:gd name="connsiteY177" fmla="*/ 2881145 h 4609824"/>
                  <a:gd name="connsiteX178" fmla="*/ 1194078 w 5616893"/>
                  <a:gd name="connsiteY178" fmla="*/ 2881145 h 4609824"/>
                  <a:gd name="connsiteX179" fmla="*/ 3827351 w 5616893"/>
                  <a:gd name="connsiteY179" fmla="*/ 3213052 h 4609824"/>
                  <a:gd name="connsiteX180" fmla="*/ 3818132 w 5616893"/>
                  <a:gd name="connsiteY180" fmla="*/ 3188230 h 4609824"/>
                  <a:gd name="connsiteX181" fmla="*/ 3803238 w 5616893"/>
                  <a:gd name="connsiteY181" fmla="*/ 3157735 h 4609824"/>
                  <a:gd name="connsiteX182" fmla="*/ 3792600 w 5616893"/>
                  <a:gd name="connsiteY182" fmla="*/ 3140005 h 4609824"/>
                  <a:gd name="connsiteX183" fmla="*/ 3711042 w 5616893"/>
                  <a:gd name="connsiteY183" fmla="*/ 3044262 h 4609824"/>
                  <a:gd name="connsiteX184" fmla="*/ 3647923 w 5616893"/>
                  <a:gd name="connsiteY184" fmla="*/ 3083268 h 4609824"/>
                  <a:gd name="connsiteX185" fmla="*/ 3647213 w 5616893"/>
                  <a:gd name="connsiteY185" fmla="*/ 3083268 h 4609824"/>
                  <a:gd name="connsiteX186" fmla="*/ 3578421 w 5616893"/>
                  <a:gd name="connsiteY186" fmla="*/ 3120147 h 4609824"/>
                  <a:gd name="connsiteX187" fmla="*/ 3471331 w 5616893"/>
                  <a:gd name="connsiteY187" fmla="*/ 3168373 h 4609824"/>
                  <a:gd name="connsiteX188" fmla="*/ 3443672 w 5616893"/>
                  <a:gd name="connsiteY188" fmla="*/ 3178302 h 4609824"/>
                  <a:gd name="connsiteX189" fmla="*/ 3354312 w 5616893"/>
                  <a:gd name="connsiteY189" fmla="*/ 3210925 h 4609824"/>
                  <a:gd name="connsiteX190" fmla="*/ 3335164 w 5616893"/>
                  <a:gd name="connsiteY190" fmla="*/ 3217308 h 4609824"/>
                  <a:gd name="connsiteX191" fmla="*/ 3228783 w 5616893"/>
                  <a:gd name="connsiteY191" fmla="*/ 3248513 h 4609824"/>
                  <a:gd name="connsiteX192" fmla="*/ 3218145 w 5616893"/>
                  <a:gd name="connsiteY192" fmla="*/ 3251350 h 4609824"/>
                  <a:gd name="connsiteX193" fmla="*/ 3096162 w 5616893"/>
                  <a:gd name="connsiteY193" fmla="*/ 3278299 h 4609824"/>
                  <a:gd name="connsiteX194" fmla="*/ 2550784 w 5616893"/>
                  <a:gd name="connsiteY194" fmla="*/ 3332908 h 4609824"/>
                  <a:gd name="connsiteX195" fmla="*/ 2060015 w 5616893"/>
                  <a:gd name="connsiteY195" fmla="*/ 3288937 h 4609824"/>
                  <a:gd name="connsiteX196" fmla="*/ 2060015 w 5616893"/>
                  <a:gd name="connsiteY196" fmla="*/ 3288937 h 4609824"/>
                  <a:gd name="connsiteX197" fmla="*/ 1778461 w 5616893"/>
                  <a:gd name="connsiteY197" fmla="*/ 3220854 h 4609824"/>
                  <a:gd name="connsiteX198" fmla="*/ 1770660 w 5616893"/>
                  <a:gd name="connsiteY198" fmla="*/ 3219435 h 4609824"/>
                  <a:gd name="connsiteX199" fmla="*/ 1653642 w 5616893"/>
                  <a:gd name="connsiteY199" fmla="*/ 3176883 h 4609824"/>
                  <a:gd name="connsiteX200" fmla="*/ 1640167 w 5616893"/>
                  <a:gd name="connsiteY200" fmla="*/ 3172628 h 4609824"/>
                  <a:gd name="connsiteX201" fmla="*/ 1522439 w 5616893"/>
                  <a:gd name="connsiteY201" fmla="*/ 3120856 h 4609824"/>
                  <a:gd name="connsiteX202" fmla="*/ 1389818 w 5616893"/>
                  <a:gd name="connsiteY202" fmla="*/ 3044972 h 4609824"/>
                  <a:gd name="connsiteX203" fmla="*/ 1260743 w 5616893"/>
                  <a:gd name="connsiteY203" fmla="*/ 3284682 h 4609824"/>
                  <a:gd name="connsiteX204" fmla="*/ 1264289 w 5616893"/>
                  <a:gd name="connsiteY204" fmla="*/ 3321561 h 4609824"/>
                  <a:gd name="connsiteX205" fmla="*/ 1267835 w 5616893"/>
                  <a:gd name="connsiteY205" fmla="*/ 3339291 h 4609824"/>
                  <a:gd name="connsiteX206" fmla="*/ 1272799 w 5616893"/>
                  <a:gd name="connsiteY206" fmla="*/ 3356312 h 4609824"/>
                  <a:gd name="connsiteX207" fmla="*/ 1607543 w 5616893"/>
                  <a:gd name="connsiteY207" fmla="*/ 3669071 h 4609824"/>
                  <a:gd name="connsiteX208" fmla="*/ 2550075 w 5616893"/>
                  <a:gd name="connsiteY208" fmla="*/ 3859846 h 4609824"/>
                  <a:gd name="connsiteX209" fmla="*/ 3491898 w 5616893"/>
                  <a:gd name="connsiteY209" fmla="*/ 3669071 h 4609824"/>
                  <a:gd name="connsiteX210" fmla="*/ 3806075 w 5616893"/>
                  <a:gd name="connsiteY210" fmla="*/ 3403828 h 4609824"/>
                  <a:gd name="connsiteX211" fmla="*/ 3813167 w 5616893"/>
                  <a:gd name="connsiteY211" fmla="*/ 3391063 h 4609824"/>
                  <a:gd name="connsiteX212" fmla="*/ 3824514 w 5616893"/>
                  <a:gd name="connsiteY212" fmla="*/ 3364822 h 4609824"/>
                  <a:gd name="connsiteX213" fmla="*/ 3831606 w 5616893"/>
                  <a:gd name="connsiteY213" fmla="*/ 3344255 h 4609824"/>
                  <a:gd name="connsiteX214" fmla="*/ 3836571 w 5616893"/>
                  <a:gd name="connsiteY214" fmla="*/ 3323689 h 4609824"/>
                  <a:gd name="connsiteX215" fmla="*/ 3840117 w 5616893"/>
                  <a:gd name="connsiteY215" fmla="*/ 3285391 h 4609824"/>
                  <a:gd name="connsiteX216" fmla="*/ 3834443 w 5616893"/>
                  <a:gd name="connsiteY216" fmla="*/ 3236457 h 4609824"/>
                  <a:gd name="connsiteX217" fmla="*/ 3827351 w 5616893"/>
                  <a:gd name="connsiteY217" fmla="*/ 3213052 h 4609824"/>
                  <a:gd name="connsiteX218" fmla="*/ 3827351 w 5616893"/>
                  <a:gd name="connsiteY218" fmla="*/ 3213052 h 4609824"/>
                  <a:gd name="connsiteX219" fmla="*/ 5486888 w 5616893"/>
                  <a:gd name="connsiteY219" fmla="*/ 2879727 h 4609824"/>
                  <a:gd name="connsiteX220" fmla="*/ 5354267 w 5616893"/>
                  <a:gd name="connsiteY220" fmla="*/ 2956321 h 4609824"/>
                  <a:gd name="connsiteX221" fmla="*/ 4326631 w 5616893"/>
                  <a:gd name="connsiteY221" fmla="*/ 3166954 h 4609824"/>
                  <a:gd name="connsiteX222" fmla="*/ 4025219 w 5616893"/>
                  <a:gd name="connsiteY222" fmla="*/ 3151352 h 4609824"/>
                  <a:gd name="connsiteX223" fmla="*/ 4047913 w 5616893"/>
                  <a:gd name="connsiteY223" fmla="*/ 3284682 h 4609824"/>
                  <a:gd name="connsiteX224" fmla="*/ 3884087 w 5616893"/>
                  <a:gd name="connsiteY224" fmla="*/ 3657014 h 4609824"/>
                  <a:gd name="connsiteX225" fmla="*/ 4326631 w 5616893"/>
                  <a:gd name="connsiteY225" fmla="*/ 3693893 h 4609824"/>
                  <a:gd name="connsiteX226" fmla="*/ 5267744 w 5616893"/>
                  <a:gd name="connsiteY226" fmla="*/ 3502408 h 4609824"/>
                  <a:gd name="connsiteX227" fmla="*/ 5615254 w 5616893"/>
                  <a:gd name="connsiteY227" fmla="*/ 3119438 h 4609824"/>
                  <a:gd name="connsiteX228" fmla="*/ 5486888 w 5616893"/>
                  <a:gd name="connsiteY228" fmla="*/ 2879727 h 4609824"/>
                  <a:gd name="connsiteX229" fmla="*/ 5486888 w 5616893"/>
                  <a:gd name="connsiteY229" fmla="*/ 2879727 h 460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5616893" h="4609824">
                    <a:moveTo>
                      <a:pt x="3711042" y="3796727"/>
                    </a:moveTo>
                    <a:cubicBezTo>
                      <a:pt x="3669908" y="3824386"/>
                      <a:pt x="3625937" y="3849208"/>
                      <a:pt x="3578421" y="3873321"/>
                    </a:cubicBezTo>
                    <a:cubicBezTo>
                      <a:pt x="3309632" y="4005943"/>
                      <a:pt x="2948648" y="4084664"/>
                      <a:pt x="2550784" y="4084664"/>
                    </a:cubicBezTo>
                    <a:cubicBezTo>
                      <a:pt x="2152921" y="4083955"/>
                      <a:pt x="1793355" y="4005943"/>
                      <a:pt x="1523148" y="3873321"/>
                    </a:cubicBezTo>
                    <a:cubicBezTo>
                      <a:pt x="1476341" y="3849918"/>
                      <a:pt x="1432370" y="3824386"/>
                      <a:pt x="1390527" y="3796727"/>
                    </a:cubicBezTo>
                    <a:cubicBezTo>
                      <a:pt x="1301167" y="3879704"/>
                      <a:pt x="1260033" y="3964099"/>
                      <a:pt x="1261452" y="4035729"/>
                    </a:cubicBezTo>
                    <a:cubicBezTo>
                      <a:pt x="1256487" y="4151329"/>
                      <a:pt x="1370669" y="4303099"/>
                      <a:pt x="1608253" y="4420117"/>
                    </a:cubicBezTo>
                    <a:cubicBezTo>
                      <a:pt x="1842999" y="4536427"/>
                      <a:pt x="2179162" y="4611602"/>
                      <a:pt x="2550784" y="4610893"/>
                    </a:cubicBezTo>
                    <a:cubicBezTo>
                      <a:pt x="2923116" y="4610893"/>
                      <a:pt x="3258570" y="4536427"/>
                      <a:pt x="3492607" y="4420117"/>
                    </a:cubicBezTo>
                    <a:cubicBezTo>
                      <a:pt x="3730900" y="4303808"/>
                      <a:pt x="3844372" y="4152038"/>
                      <a:pt x="3839408" y="4035729"/>
                    </a:cubicBezTo>
                    <a:cubicBezTo>
                      <a:pt x="3843663" y="3964099"/>
                      <a:pt x="3801111" y="3879704"/>
                      <a:pt x="3711042" y="3796727"/>
                    </a:cubicBezTo>
                    <a:lnTo>
                      <a:pt x="3711042" y="3796727"/>
                    </a:lnTo>
                    <a:close/>
                    <a:moveTo>
                      <a:pt x="3384099" y="1249268"/>
                    </a:moveTo>
                    <a:cubicBezTo>
                      <a:pt x="3617427" y="1364868"/>
                      <a:pt x="3954299" y="1440753"/>
                      <a:pt x="4326631" y="1440753"/>
                    </a:cubicBezTo>
                    <a:cubicBezTo>
                      <a:pt x="4698253" y="1440753"/>
                      <a:pt x="5033707" y="1364158"/>
                      <a:pt x="5267744" y="1249268"/>
                    </a:cubicBezTo>
                    <a:cubicBezTo>
                      <a:pt x="5506746" y="1132249"/>
                      <a:pt x="5618800" y="980479"/>
                      <a:pt x="5615254" y="864879"/>
                    </a:cubicBezTo>
                    <a:cubicBezTo>
                      <a:pt x="5618800" y="749279"/>
                      <a:pt x="5506746" y="598218"/>
                      <a:pt x="5267744" y="480491"/>
                    </a:cubicBezTo>
                    <a:cubicBezTo>
                      <a:pt x="5033707" y="365600"/>
                      <a:pt x="4698253" y="289006"/>
                      <a:pt x="4326631" y="289006"/>
                    </a:cubicBezTo>
                    <a:lnTo>
                      <a:pt x="4324503" y="289006"/>
                    </a:lnTo>
                    <a:cubicBezTo>
                      <a:pt x="3952880" y="289006"/>
                      <a:pt x="3617427" y="364890"/>
                      <a:pt x="3384099" y="480491"/>
                    </a:cubicBezTo>
                    <a:cubicBezTo>
                      <a:pt x="3145807" y="597509"/>
                      <a:pt x="3033043" y="749279"/>
                      <a:pt x="3036589" y="864879"/>
                    </a:cubicBezTo>
                    <a:cubicBezTo>
                      <a:pt x="3033043" y="980479"/>
                      <a:pt x="3145807" y="1132249"/>
                      <a:pt x="3384099" y="1249268"/>
                    </a:cubicBezTo>
                    <a:lnTo>
                      <a:pt x="3384099" y="1249268"/>
                    </a:lnTo>
                    <a:close/>
                    <a:moveTo>
                      <a:pt x="337359" y="955657"/>
                    </a:moveTo>
                    <a:lnTo>
                      <a:pt x="337359" y="955657"/>
                    </a:lnTo>
                    <a:cubicBezTo>
                      <a:pt x="342324" y="959203"/>
                      <a:pt x="347288" y="961331"/>
                      <a:pt x="352962" y="964877"/>
                    </a:cubicBezTo>
                    <a:cubicBezTo>
                      <a:pt x="586999" y="1079768"/>
                      <a:pt x="923162" y="1156362"/>
                      <a:pt x="1294784" y="1154943"/>
                    </a:cubicBezTo>
                    <a:cubicBezTo>
                      <a:pt x="1666407" y="1155653"/>
                      <a:pt x="2002570" y="1079768"/>
                      <a:pt x="2237316" y="964877"/>
                    </a:cubicBezTo>
                    <a:cubicBezTo>
                      <a:pt x="2242281" y="961331"/>
                      <a:pt x="2245827" y="959912"/>
                      <a:pt x="2251500" y="955657"/>
                    </a:cubicBezTo>
                    <a:lnTo>
                      <a:pt x="2251500" y="955657"/>
                    </a:lnTo>
                    <a:cubicBezTo>
                      <a:pt x="2479155" y="840057"/>
                      <a:pt x="2588372" y="693961"/>
                      <a:pt x="2584117" y="579779"/>
                    </a:cubicBezTo>
                    <a:cubicBezTo>
                      <a:pt x="2588372" y="464179"/>
                      <a:pt x="2474900" y="313119"/>
                      <a:pt x="2237316" y="196100"/>
                    </a:cubicBezTo>
                    <a:cubicBezTo>
                      <a:pt x="2003279" y="79790"/>
                      <a:pt x="1667116" y="4615"/>
                      <a:pt x="1294784" y="5324"/>
                    </a:cubicBezTo>
                    <a:cubicBezTo>
                      <a:pt x="923162" y="4615"/>
                      <a:pt x="586999" y="80500"/>
                      <a:pt x="352962" y="196100"/>
                    </a:cubicBezTo>
                    <a:cubicBezTo>
                      <a:pt x="114669" y="313119"/>
                      <a:pt x="1197" y="464179"/>
                      <a:pt x="6161" y="579779"/>
                    </a:cubicBezTo>
                    <a:cubicBezTo>
                      <a:pt x="1197" y="693252"/>
                      <a:pt x="110414" y="840057"/>
                      <a:pt x="337359" y="955657"/>
                    </a:cubicBezTo>
                    <a:lnTo>
                      <a:pt x="337359" y="955657"/>
                    </a:lnTo>
                    <a:close/>
                    <a:moveTo>
                      <a:pt x="337359" y="1707413"/>
                    </a:moveTo>
                    <a:lnTo>
                      <a:pt x="337359" y="1707413"/>
                    </a:lnTo>
                    <a:cubicBezTo>
                      <a:pt x="342324" y="1709541"/>
                      <a:pt x="347288" y="1712378"/>
                      <a:pt x="352962" y="1714505"/>
                    </a:cubicBezTo>
                    <a:cubicBezTo>
                      <a:pt x="586999" y="1830815"/>
                      <a:pt x="923162" y="1905990"/>
                      <a:pt x="1294784" y="1905990"/>
                    </a:cubicBezTo>
                    <a:cubicBezTo>
                      <a:pt x="1355776" y="1905990"/>
                      <a:pt x="1416768" y="1903863"/>
                      <a:pt x="1475631" y="1899607"/>
                    </a:cubicBezTo>
                    <a:cubicBezTo>
                      <a:pt x="1486979" y="1898898"/>
                      <a:pt x="1497617" y="1898189"/>
                      <a:pt x="1508255" y="1897480"/>
                    </a:cubicBezTo>
                    <a:cubicBezTo>
                      <a:pt x="1566410" y="1892515"/>
                      <a:pt x="1622437" y="1886841"/>
                      <a:pt x="1678464" y="1878331"/>
                    </a:cubicBezTo>
                    <a:lnTo>
                      <a:pt x="1679173" y="1878331"/>
                    </a:lnTo>
                    <a:cubicBezTo>
                      <a:pt x="1842999" y="1854218"/>
                      <a:pt x="1993350" y="1815212"/>
                      <a:pt x="2121716" y="1765568"/>
                    </a:cubicBezTo>
                    <a:cubicBezTo>
                      <a:pt x="2122425" y="1765568"/>
                      <a:pt x="2122425" y="1764859"/>
                      <a:pt x="2123135" y="1764859"/>
                    </a:cubicBezTo>
                    <a:cubicBezTo>
                      <a:pt x="2124553" y="1764149"/>
                      <a:pt x="2126681" y="1763440"/>
                      <a:pt x="2128808" y="1762022"/>
                    </a:cubicBezTo>
                    <a:cubicBezTo>
                      <a:pt x="2166396" y="1747838"/>
                      <a:pt x="2203275" y="1731526"/>
                      <a:pt x="2237316" y="1713796"/>
                    </a:cubicBezTo>
                    <a:cubicBezTo>
                      <a:pt x="2242281" y="1712378"/>
                      <a:pt x="2245827" y="1708831"/>
                      <a:pt x="2251500" y="1706704"/>
                    </a:cubicBezTo>
                    <a:lnTo>
                      <a:pt x="2251500" y="1706704"/>
                    </a:lnTo>
                    <a:cubicBezTo>
                      <a:pt x="2479155" y="1590394"/>
                      <a:pt x="2588372" y="1443589"/>
                      <a:pt x="2584117" y="1330117"/>
                    </a:cubicBezTo>
                    <a:cubicBezTo>
                      <a:pt x="2586954" y="1258487"/>
                      <a:pt x="2543692" y="1174092"/>
                      <a:pt x="2455042" y="1091824"/>
                    </a:cubicBezTo>
                    <a:cubicBezTo>
                      <a:pt x="2412490" y="1118774"/>
                      <a:pt x="2369937" y="1145015"/>
                      <a:pt x="2323130" y="1167709"/>
                    </a:cubicBezTo>
                    <a:cubicBezTo>
                      <a:pt x="2052214" y="1300330"/>
                      <a:pt x="1691229" y="1378343"/>
                      <a:pt x="1294784" y="1379052"/>
                    </a:cubicBezTo>
                    <a:cubicBezTo>
                      <a:pt x="897630" y="1379052"/>
                      <a:pt x="536646" y="1300330"/>
                      <a:pt x="266439" y="1167709"/>
                    </a:cubicBezTo>
                    <a:cubicBezTo>
                      <a:pt x="219632" y="1145724"/>
                      <a:pt x="176370" y="1118774"/>
                      <a:pt x="133818" y="1092533"/>
                    </a:cubicBezTo>
                    <a:cubicBezTo>
                      <a:pt x="45167" y="1174092"/>
                      <a:pt x="2615" y="1259196"/>
                      <a:pt x="5452" y="1330117"/>
                    </a:cubicBezTo>
                    <a:cubicBezTo>
                      <a:pt x="1906" y="1444299"/>
                      <a:pt x="110414" y="1591104"/>
                      <a:pt x="337359" y="1707413"/>
                    </a:cubicBezTo>
                    <a:lnTo>
                      <a:pt x="337359" y="1707413"/>
                    </a:lnTo>
                    <a:close/>
                    <a:moveTo>
                      <a:pt x="3825224" y="2452077"/>
                    </a:moveTo>
                    <a:cubicBezTo>
                      <a:pt x="3824514" y="2450658"/>
                      <a:pt x="3824514" y="2450658"/>
                      <a:pt x="3823805" y="2449949"/>
                    </a:cubicBezTo>
                    <a:cubicBezTo>
                      <a:pt x="3818841" y="2435765"/>
                      <a:pt x="3811040" y="2420163"/>
                      <a:pt x="3803238" y="2405979"/>
                    </a:cubicBezTo>
                    <a:cubicBezTo>
                      <a:pt x="3803238" y="2405979"/>
                      <a:pt x="3803238" y="2405979"/>
                      <a:pt x="3802529" y="2405979"/>
                    </a:cubicBezTo>
                    <a:cubicBezTo>
                      <a:pt x="3794728" y="2391795"/>
                      <a:pt x="3784799" y="2377611"/>
                      <a:pt x="3773452" y="2363427"/>
                    </a:cubicBezTo>
                    <a:cubicBezTo>
                      <a:pt x="3772742" y="2362717"/>
                      <a:pt x="3772033" y="2362008"/>
                      <a:pt x="3772033" y="2361299"/>
                    </a:cubicBezTo>
                    <a:cubicBezTo>
                      <a:pt x="3772033" y="2361299"/>
                      <a:pt x="3772033" y="2361299"/>
                      <a:pt x="3772033" y="2361299"/>
                    </a:cubicBezTo>
                    <a:cubicBezTo>
                      <a:pt x="3716006" y="2287542"/>
                      <a:pt x="3623810" y="2211657"/>
                      <a:pt x="3492607" y="2148538"/>
                    </a:cubicBezTo>
                    <a:cubicBezTo>
                      <a:pt x="3258570" y="2031519"/>
                      <a:pt x="2922407" y="1955634"/>
                      <a:pt x="2551494" y="1955634"/>
                    </a:cubicBezTo>
                    <a:cubicBezTo>
                      <a:pt x="2488375" y="1955634"/>
                      <a:pt x="2428092" y="1959180"/>
                      <a:pt x="2367810" y="1963436"/>
                    </a:cubicBezTo>
                    <a:cubicBezTo>
                      <a:pt x="2357172" y="1964145"/>
                      <a:pt x="2347243" y="1965563"/>
                      <a:pt x="2336605" y="1966982"/>
                    </a:cubicBezTo>
                    <a:cubicBezTo>
                      <a:pt x="2051505" y="1988258"/>
                      <a:pt x="1797610" y="2055632"/>
                      <a:pt x="1608253" y="2148538"/>
                    </a:cubicBezTo>
                    <a:cubicBezTo>
                      <a:pt x="1479177" y="2211657"/>
                      <a:pt x="1388399" y="2285414"/>
                      <a:pt x="1331663" y="2358462"/>
                    </a:cubicBezTo>
                    <a:cubicBezTo>
                      <a:pt x="1327408" y="2364136"/>
                      <a:pt x="1322443" y="2369810"/>
                      <a:pt x="1318188" y="2376192"/>
                    </a:cubicBezTo>
                    <a:cubicBezTo>
                      <a:pt x="1313933" y="2383284"/>
                      <a:pt x="1307550" y="2390376"/>
                      <a:pt x="1303295" y="2398178"/>
                    </a:cubicBezTo>
                    <a:cubicBezTo>
                      <a:pt x="1294784" y="2410943"/>
                      <a:pt x="1287692" y="2424418"/>
                      <a:pt x="1282019" y="2437184"/>
                    </a:cubicBezTo>
                    <a:cubicBezTo>
                      <a:pt x="1279891" y="2440730"/>
                      <a:pt x="1279891" y="2444276"/>
                      <a:pt x="1278473" y="2447822"/>
                    </a:cubicBezTo>
                    <a:cubicBezTo>
                      <a:pt x="1273508" y="2459169"/>
                      <a:pt x="1270672" y="2470517"/>
                      <a:pt x="1267126" y="2481864"/>
                    </a:cubicBezTo>
                    <a:cubicBezTo>
                      <a:pt x="1266416" y="2485410"/>
                      <a:pt x="1265707" y="2488956"/>
                      <a:pt x="1264998" y="2492502"/>
                    </a:cubicBezTo>
                    <a:cubicBezTo>
                      <a:pt x="1262161" y="2505977"/>
                      <a:pt x="1260033" y="2519451"/>
                      <a:pt x="1260743" y="2531508"/>
                    </a:cubicBezTo>
                    <a:cubicBezTo>
                      <a:pt x="1260033" y="2544983"/>
                      <a:pt x="1262161" y="2557748"/>
                      <a:pt x="1264289" y="2571933"/>
                    </a:cubicBezTo>
                    <a:cubicBezTo>
                      <a:pt x="1265707" y="2575479"/>
                      <a:pt x="1266416" y="2580443"/>
                      <a:pt x="1267126" y="2584698"/>
                    </a:cubicBezTo>
                    <a:cubicBezTo>
                      <a:pt x="1269253" y="2592499"/>
                      <a:pt x="1272090" y="2601719"/>
                      <a:pt x="1274927" y="2609520"/>
                    </a:cubicBezTo>
                    <a:cubicBezTo>
                      <a:pt x="1279891" y="2622995"/>
                      <a:pt x="1286983" y="2636470"/>
                      <a:pt x="1294075" y="2650654"/>
                    </a:cubicBezTo>
                    <a:cubicBezTo>
                      <a:pt x="1294784" y="2652782"/>
                      <a:pt x="1296912" y="2654200"/>
                      <a:pt x="1296912" y="2655619"/>
                    </a:cubicBezTo>
                    <a:lnTo>
                      <a:pt x="1296912" y="2655619"/>
                    </a:lnTo>
                    <a:cubicBezTo>
                      <a:pt x="1345847" y="2741432"/>
                      <a:pt x="1442299" y="2830792"/>
                      <a:pt x="1593359" y="2907386"/>
                    </a:cubicBezTo>
                    <a:cubicBezTo>
                      <a:pt x="1598324" y="2909513"/>
                      <a:pt x="1601870" y="2911641"/>
                      <a:pt x="1607543" y="2915187"/>
                    </a:cubicBezTo>
                    <a:cubicBezTo>
                      <a:pt x="1635202" y="2929371"/>
                      <a:pt x="1665698" y="2942137"/>
                      <a:pt x="1694775" y="2954903"/>
                    </a:cubicBezTo>
                    <a:cubicBezTo>
                      <a:pt x="1705413" y="2959158"/>
                      <a:pt x="1716051" y="2962704"/>
                      <a:pt x="1726689" y="2966959"/>
                    </a:cubicBezTo>
                    <a:cubicBezTo>
                      <a:pt x="1747257" y="2974760"/>
                      <a:pt x="1768533" y="2983271"/>
                      <a:pt x="1790518" y="2991072"/>
                    </a:cubicBezTo>
                    <a:cubicBezTo>
                      <a:pt x="1803284" y="2994618"/>
                      <a:pt x="1817468" y="2998873"/>
                      <a:pt x="1831652" y="3003128"/>
                    </a:cubicBezTo>
                    <a:cubicBezTo>
                      <a:pt x="1851509" y="3008093"/>
                      <a:pt x="1871367" y="3015894"/>
                      <a:pt x="1891934" y="3020858"/>
                    </a:cubicBezTo>
                    <a:cubicBezTo>
                      <a:pt x="1908246" y="3025113"/>
                      <a:pt x="1923848" y="3030078"/>
                      <a:pt x="1939451" y="3033624"/>
                    </a:cubicBezTo>
                    <a:cubicBezTo>
                      <a:pt x="1959308" y="3037880"/>
                      <a:pt x="1979166" y="3043553"/>
                      <a:pt x="1999024" y="3047808"/>
                    </a:cubicBezTo>
                    <a:cubicBezTo>
                      <a:pt x="2016754" y="3051354"/>
                      <a:pt x="2035193" y="3056319"/>
                      <a:pt x="2053632" y="3059156"/>
                    </a:cubicBezTo>
                    <a:cubicBezTo>
                      <a:pt x="2071363" y="3062702"/>
                      <a:pt x="2091220" y="3066248"/>
                      <a:pt x="2111078" y="3069794"/>
                    </a:cubicBezTo>
                    <a:cubicBezTo>
                      <a:pt x="2131645" y="3072630"/>
                      <a:pt x="2151503" y="3076886"/>
                      <a:pt x="2171360" y="3079013"/>
                    </a:cubicBezTo>
                    <a:cubicBezTo>
                      <a:pt x="2189090" y="3082559"/>
                      <a:pt x="2206821" y="3083978"/>
                      <a:pt x="2224551" y="3086105"/>
                    </a:cubicBezTo>
                    <a:cubicBezTo>
                      <a:pt x="2247954" y="3088942"/>
                      <a:pt x="2270649" y="3092488"/>
                      <a:pt x="2294762" y="3094616"/>
                    </a:cubicBezTo>
                    <a:cubicBezTo>
                      <a:pt x="2306109" y="3095325"/>
                      <a:pt x="2318166" y="3096034"/>
                      <a:pt x="2329513" y="3097452"/>
                    </a:cubicBezTo>
                    <a:cubicBezTo>
                      <a:pt x="2401852" y="3103126"/>
                      <a:pt x="2474900" y="3106672"/>
                      <a:pt x="2550784" y="3106672"/>
                    </a:cubicBezTo>
                    <a:cubicBezTo>
                      <a:pt x="2921698" y="3106672"/>
                      <a:pt x="3257861" y="3031496"/>
                      <a:pt x="3491898" y="2915187"/>
                    </a:cubicBezTo>
                    <a:cubicBezTo>
                      <a:pt x="3581967" y="2871217"/>
                      <a:pt x="3655724" y="2821572"/>
                      <a:pt x="3710333" y="2771219"/>
                    </a:cubicBezTo>
                    <a:lnTo>
                      <a:pt x="3710333" y="2771219"/>
                    </a:lnTo>
                    <a:cubicBezTo>
                      <a:pt x="3726644" y="2756326"/>
                      <a:pt x="3742247" y="2740723"/>
                      <a:pt x="3755012" y="2725120"/>
                    </a:cubicBezTo>
                    <a:cubicBezTo>
                      <a:pt x="3764941" y="2713773"/>
                      <a:pt x="3772033" y="2702426"/>
                      <a:pt x="3780544" y="2691079"/>
                    </a:cubicBezTo>
                    <a:cubicBezTo>
                      <a:pt x="3783380" y="2687533"/>
                      <a:pt x="3786926" y="2683278"/>
                      <a:pt x="3789763" y="2679022"/>
                    </a:cubicBezTo>
                    <a:cubicBezTo>
                      <a:pt x="3795437" y="2670512"/>
                      <a:pt x="3800401" y="2661292"/>
                      <a:pt x="3805366" y="2652782"/>
                    </a:cubicBezTo>
                    <a:cubicBezTo>
                      <a:pt x="3808912" y="2647817"/>
                      <a:pt x="3811749" y="2642143"/>
                      <a:pt x="3813876" y="2636470"/>
                    </a:cubicBezTo>
                    <a:lnTo>
                      <a:pt x="3814586" y="2635761"/>
                    </a:lnTo>
                    <a:cubicBezTo>
                      <a:pt x="3814586" y="2635051"/>
                      <a:pt x="3814586" y="2635051"/>
                      <a:pt x="3815295" y="2634342"/>
                    </a:cubicBezTo>
                    <a:cubicBezTo>
                      <a:pt x="3818132" y="2627250"/>
                      <a:pt x="3820968" y="2620158"/>
                      <a:pt x="3823805" y="2613066"/>
                    </a:cubicBezTo>
                    <a:cubicBezTo>
                      <a:pt x="3827351" y="2604556"/>
                      <a:pt x="3829479" y="2598173"/>
                      <a:pt x="3831606" y="2590372"/>
                    </a:cubicBezTo>
                    <a:cubicBezTo>
                      <a:pt x="3833025" y="2584698"/>
                      <a:pt x="3835152" y="2578315"/>
                      <a:pt x="3835862" y="2571933"/>
                    </a:cubicBezTo>
                    <a:cubicBezTo>
                      <a:pt x="3839408" y="2558458"/>
                      <a:pt x="3840117" y="2544983"/>
                      <a:pt x="3839408" y="2531508"/>
                    </a:cubicBezTo>
                    <a:lnTo>
                      <a:pt x="3839408" y="2531508"/>
                    </a:lnTo>
                    <a:cubicBezTo>
                      <a:pt x="3839408" y="2518742"/>
                      <a:pt x="3838698" y="2505977"/>
                      <a:pt x="3835862" y="2491793"/>
                    </a:cubicBezTo>
                    <a:cubicBezTo>
                      <a:pt x="3834443" y="2479027"/>
                      <a:pt x="3830188" y="2464843"/>
                      <a:pt x="3825224" y="2452077"/>
                    </a:cubicBezTo>
                    <a:lnTo>
                      <a:pt x="3825224" y="2452077"/>
                    </a:lnTo>
                    <a:close/>
                    <a:moveTo>
                      <a:pt x="134527" y="1842871"/>
                    </a:moveTo>
                    <a:cubicBezTo>
                      <a:pt x="45877" y="1925139"/>
                      <a:pt x="3324" y="2010243"/>
                      <a:pt x="6161" y="2081872"/>
                    </a:cubicBezTo>
                    <a:cubicBezTo>
                      <a:pt x="1197" y="2198182"/>
                      <a:pt x="114669" y="2349242"/>
                      <a:pt x="352962" y="2465552"/>
                    </a:cubicBezTo>
                    <a:cubicBezTo>
                      <a:pt x="539482" y="2558458"/>
                      <a:pt x="789122" y="2624413"/>
                      <a:pt x="1070676" y="2647108"/>
                    </a:cubicBezTo>
                    <a:cubicBezTo>
                      <a:pt x="1062166" y="2610229"/>
                      <a:pt x="1055074" y="2572642"/>
                      <a:pt x="1055074" y="2531508"/>
                    </a:cubicBezTo>
                    <a:cubicBezTo>
                      <a:pt x="1055074" y="2509523"/>
                      <a:pt x="1057201" y="2487537"/>
                      <a:pt x="1060038" y="2465552"/>
                    </a:cubicBezTo>
                    <a:cubicBezTo>
                      <a:pt x="1060747" y="2458460"/>
                      <a:pt x="1063584" y="2451368"/>
                      <a:pt x="1064293" y="2443566"/>
                    </a:cubicBezTo>
                    <a:cubicBezTo>
                      <a:pt x="1066421" y="2429382"/>
                      <a:pt x="1069967" y="2415908"/>
                      <a:pt x="1074222" y="2403142"/>
                    </a:cubicBezTo>
                    <a:cubicBezTo>
                      <a:pt x="1075641" y="2394632"/>
                      <a:pt x="1078477" y="2386121"/>
                      <a:pt x="1081314" y="2377611"/>
                    </a:cubicBezTo>
                    <a:cubicBezTo>
                      <a:pt x="1085569" y="2366263"/>
                      <a:pt x="1089825" y="2354207"/>
                      <a:pt x="1094789" y="2342150"/>
                    </a:cubicBezTo>
                    <a:cubicBezTo>
                      <a:pt x="1098335" y="2333640"/>
                      <a:pt x="1101881" y="2325130"/>
                      <a:pt x="1106136" y="2317328"/>
                    </a:cubicBezTo>
                    <a:cubicBezTo>
                      <a:pt x="1110391" y="2308109"/>
                      <a:pt x="1114647" y="2298889"/>
                      <a:pt x="1121030" y="2289670"/>
                    </a:cubicBezTo>
                    <a:cubicBezTo>
                      <a:pt x="1152944" y="2232224"/>
                      <a:pt x="1196205" y="2178325"/>
                      <a:pt x="1247977" y="2129389"/>
                    </a:cubicBezTo>
                    <a:cubicBezTo>
                      <a:pt x="869262" y="2123716"/>
                      <a:pt x="525298" y="2047831"/>
                      <a:pt x="266439" y="1918756"/>
                    </a:cubicBezTo>
                    <a:cubicBezTo>
                      <a:pt x="219632" y="1896061"/>
                      <a:pt x="176370" y="1871239"/>
                      <a:pt x="134527" y="1842871"/>
                    </a:cubicBezTo>
                    <a:lnTo>
                      <a:pt x="134527" y="1842871"/>
                    </a:lnTo>
                    <a:close/>
                    <a:moveTo>
                      <a:pt x="5486888" y="1377633"/>
                    </a:moveTo>
                    <a:cubicBezTo>
                      <a:pt x="5444336" y="1403874"/>
                      <a:pt x="5400365" y="1430115"/>
                      <a:pt x="5354267" y="1452809"/>
                    </a:cubicBezTo>
                    <a:cubicBezTo>
                      <a:pt x="5084060" y="1586139"/>
                      <a:pt x="4723785" y="1664152"/>
                      <a:pt x="4326631" y="1664152"/>
                    </a:cubicBezTo>
                    <a:cubicBezTo>
                      <a:pt x="3928767" y="1664152"/>
                      <a:pt x="3568492" y="1586139"/>
                      <a:pt x="3298285" y="1452809"/>
                    </a:cubicBezTo>
                    <a:cubicBezTo>
                      <a:pt x="3251478" y="1429405"/>
                      <a:pt x="3208216" y="1403874"/>
                      <a:pt x="3166373" y="1377633"/>
                    </a:cubicBezTo>
                    <a:cubicBezTo>
                      <a:pt x="3077014" y="1459192"/>
                      <a:pt x="3034461" y="1544296"/>
                      <a:pt x="3038007" y="1615926"/>
                    </a:cubicBezTo>
                    <a:cubicBezTo>
                      <a:pt x="3035170" y="1666988"/>
                      <a:pt x="3057865" y="1727980"/>
                      <a:pt x="3104672" y="1786844"/>
                    </a:cubicBezTo>
                    <a:cubicBezTo>
                      <a:pt x="3281264" y="1823723"/>
                      <a:pt x="3441544" y="1876203"/>
                      <a:pt x="3579130" y="1944996"/>
                    </a:cubicBezTo>
                    <a:cubicBezTo>
                      <a:pt x="3695439" y="2001024"/>
                      <a:pt x="3795437" y="2070525"/>
                      <a:pt x="3875577" y="2152084"/>
                    </a:cubicBezTo>
                    <a:cubicBezTo>
                      <a:pt x="4015999" y="2176906"/>
                      <a:pt x="4168478" y="2191090"/>
                      <a:pt x="4327340" y="2191090"/>
                    </a:cubicBezTo>
                    <a:cubicBezTo>
                      <a:pt x="4698963" y="2191799"/>
                      <a:pt x="5034416" y="2115205"/>
                      <a:pt x="5268453" y="1999605"/>
                    </a:cubicBezTo>
                    <a:cubicBezTo>
                      <a:pt x="5273418" y="1996768"/>
                      <a:pt x="5279091" y="1994641"/>
                      <a:pt x="5284056" y="1991094"/>
                    </a:cubicBezTo>
                    <a:cubicBezTo>
                      <a:pt x="5284056" y="1991094"/>
                      <a:pt x="5284056" y="1991094"/>
                      <a:pt x="5283347" y="1991094"/>
                    </a:cubicBezTo>
                    <a:cubicBezTo>
                      <a:pt x="5511001" y="1875494"/>
                      <a:pt x="5619509" y="1728689"/>
                      <a:pt x="5615963" y="1615926"/>
                    </a:cubicBezTo>
                    <a:cubicBezTo>
                      <a:pt x="5618091" y="1545006"/>
                      <a:pt x="5576248" y="1459192"/>
                      <a:pt x="5486888" y="1377633"/>
                    </a:cubicBezTo>
                    <a:lnTo>
                      <a:pt x="5486888" y="1377633"/>
                    </a:lnTo>
                    <a:close/>
                    <a:moveTo>
                      <a:pt x="5486888" y="2128680"/>
                    </a:moveTo>
                    <a:cubicBezTo>
                      <a:pt x="5444336" y="2156339"/>
                      <a:pt x="5400365" y="2181161"/>
                      <a:pt x="5352848" y="2204565"/>
                    </a:cubicBezTo>
                    <a:cubicBezTo>
                      <a:pt x="5084060" y="2337186"/>
                      <a:pt x="4723785" y="2416617"/>
                      <a:pt x="4326631" y="2416617"/>
                    </a:cubicBezTo>
                    <a:cubicBezTo>
                      <a:pt x="4223796" y="2416617"/>
                      <a:pt x="4121671" y="2411652"/>
                      <a:pt x="4025219" y="2401014"/>
                    </a:cubicBezTo>
                    <a:cubicBezTo>
                      <a:pt x="4037985" y="2443566"/>
                      <a:pt x="4046495" y="2487537"/>
                      <a:pt x="4047913" y="2532926"/>
                    </a:cubicBezTo>
                    <a:cubicBezTo>
                      <a:pt x="4047913" y="2542855"/>
                      <a:pt x="4046495" y="2550656"/>
                      <a:pt x="4045786" y="2559876"/>
                    </a:cubicBezTo>
                    <a:cubicBezTo>
                      <a:pt x="4045786" y="2559876"/>
                      <a:pt x="4045077" y="2559876"/>
                      <a:pt x="4044367" y="2559876"/>
                    </a:cubicBezTo>
                    <a:cubicBezTo>
                      <a:pt x="4035857" y="2692497"/>
                      <a:pt x="3976284" y="2806679"/>
                      <a:pt x="3884087" y="2903840"/>
                    </a:cubicBezTo>
                    <a:lnTo>
                      <a:pt x="3884087" y="2903840"/>
                    </a:lnTo>
                    <a:cubicBezTo>
                      <a:pt x="3884087" y="2904549"/>
                      <a:pt x="3884087" y="2904549"/>
                      <a:pt x="3884087" y="2905258"/>
                    </a:cubicBezTo>
                    <a:cubicBezTo>
                      <a:pt x="4021673" y="2929371"/>
                      <a:pt x="4170606" y="2942846"/>
                      <a:pt x="4326631" y="2942846"/>
                    </a:cubicBezTo>
                    <a:cubicBezTo>
                      <a:pt x="4698253" y="2942846"/>
                      <a:pt x="5033707" y="2867671"/>
                      <a:pt x="5267744" y="2751361"/>
                    </a:cubicBezTo>
                    <a:cubicBezTo>
                      <a:pt x="5272708" y="2748524"/>
                      <a:pt x="5278382" y="2744978"/>
                      <a:pt x="5283347" y="2743560"/>
                    </a:cubicBezTo>
                    <a:lnTo>
                      <a:pt x="5283347" y="2743560"/>
                    </a:lnTo>
                    <a:cubicBezTo>
                      <a:pt x="5510292" y="2627250"/>
                      <a:pt x="5618800" y="2481155"/>
                      <a:pt x="5615254" y="2368391"/>
                    </a:cubicBezTo>
                    <a:cubicBezTo>
                      <a:pt x="5618091" y="2295343"/>
                      <a:pt x="5576248" y="2210948"/>
                      <a:pt x="5486888" y="2128680"/>
                    </a:cubicBezTo>
                    <a:lnTo>
                      <a:pt x="5486888" y="2128680"/>
                    </a:lnTo>
                    <a:close/>
                    <a:moveTo>
                      <a:pt x="1194078" y="2881145"/>
                    </a:moveTo>
                    <a:cubicBezTo>
                      <a:pt x="836639" y="2869089"/>
                      <a:pt x="513951" y="2792495"/>
                      <a:pt x="267148" y="2671221"/>
                    </a:cubicBezTo>
                    <a:cubicBezTo>
                      <a:pt x="220341" y="2647817"/>
                      <a:pt x="176370" y="2621577"/>
                      <a:pt x="134527" y="2595336"/>
                    </a:cubicBezTo>
                    <a:cubicBezTo>
                      <a:pt x="45877" y="2678313"/>
                      <a:pt x="3324" y="2761999"/>
                      <a:pt x="6161" y="2833628"/>
                    </a:cubicBezTo>
                    <a:cubicBezTo>
                      <a:pt x="1197" y="2949938"/>
                      <a:pt x="114669" y="3101708"/>
                      <a:pt x="352962" y="3218017"/>
                    </a:cubicBezTo>
                    <a:cubicBezTo>
                      <a:pt x="539482" y="3310213"/>
                      <a:pt x="789122" y="3375460"/>
                      <a:pt x="1070676" y="3398864"/>
                    </a:cubicBezTo>
                    <a:cubicBezTo>
                      <a:pt x="1062166" y="3361985"/>
                      <a:pt x="1055074" y="3323689"/>
                      <a:pt x="1054364" y="3283973"/>
                    </a:cubicBezTo>
                    <a:cubicBezTo>
                      <a:pt x="1057201" y="3135750"/>
                      <a:pt x="1121739" y="3011639"/>
                      <a:pt x="1222446" y="2908804"/>
                    </a:cubicBezTo>
                    <a:cubicBezTo>
                      <a:pt x="1212517" y="2899585"/>
                      <a:pt x="1203297" y="2890365"/>
                      <a:pt x="1194078" y="2881145"/>
                    </a:cubicBezTo>
                    <a:lnTo>
                      <a:pt x="1194078" y="2881145"/>
                    </a:lnTo>
                    <a:close/>
                    <a:moveTo>
                      <a:pt x="3827351" y="3213052"/>
                    </a:moveTo>
                    <a:cubicBezTo>
                      <a:pt x="3824514" y="3204542"/>
                      <a:pt x="3820968" y="3196032"/>
                      <a:pt x="3818132" y="3188230"/>
                    </a:cubicBezTo>
                    <a:cubicBezTo>
                      <a:pt x="3813876" y="3177592"/>
                      <a:pt x="3809621" y="3167664"/>
                      <a:pt x="3803238" y="3157735"/>
                    </a:cubicBezTo>
                    <a:cubicBezTo>
                      <a:pt x="3800401" y="3152770"/>
                      <a:pt x="3796146" y="3145678"/>
                      <a:pt x="3792600" y="3140005"/>
                    </a:cubicBezTo>
                    <a:cubicBezTo>
                      <a:pt x="3771324" y="3108800"/>
                      <a:pt x="3745793" y="3076886"/>
                      <a:pt x="3711042" y="3044262"/>
                    </a:cubicBezTo>
                    <a:cubicBezTo>
                      <a:pt x="3690475" y="3057028"/>
                      <a:pt x="3669908" y="3070503"/>
                      <a:pt x="3647923" y="3083268"/>
                    </a:cubicBezTo>
                    <a:lnTo>
                      <a:pt x="3647213" y="3083268"/>
                    </a:lnTo>
                    <a:cubicBezTo>
                      <a:pt x="3625937" y="3094616"/>
                      <a:pt x="3601824" y="3108090"/>
                      <a:pt x="3578421" y="3120147"/>
                    </a:cubicBezTo>
                    <a:cubicBezTo>
                      <a:pt x="3544379" y="3137168"/>
                      <a:pt x="3508918" y="3152770"/>
                      <a:pt x="3471331" y="3168373"/>
                    </a:cubicBezTo>
                    <a:cubicBezTo>
                      <a:pt x="3462111" y="3171919"/>
                      <a:pt x="3453601" y="3174046"/>
                      <a:pt x="3443672" y="3178302"/>
                    </a:cubicBezTo>
                    <a:cubicBezTo>
                      <a:pt x="3414594" y="3189649"/>
                      <a:pt x="3384808" y="3200996"/>
                      <a:pt x="3354312" y="3210925"/>
                    </a:cubicBezTo>
                    <a:cubicBezTo>
                      <a:pt x="3348639" y="3214471"/>
                      <a:pt x="3340838" y="3215180"/>
                      <a:pt x="3335164" y="3217308"/>
                    </a:cubicBezTo>
                    <a:cubicBezTo>
                      <a:pt x="3300413" y="3227946"/>
                      <a:pt x="3264953" y="3238584"/>
                      <a:pt x="3228783" y="3248513"/>
                    </a:cubicBezTo>
                    <a:cubicBezTo>
                      <a:pt x="3225237" y="3249222"/>
                      <a:pt x="3221691" y="3249931"/>
                      <a:pt x="3218145" y="3251350"/>
                    </a:cubicBezTo>
                    <a:cubicBezTo>
                      <a:pt x="3178430" y="3260569"/>
                      <a:pt x="3138005" y="3270498"/>
                      <a:pt x="3096162" y="3278299"/>
                    </a:cubicBezTo>
                    <a:cubicBezTo>
                      <a:pt x="2927371" y="3313050"/>
                      <a:pt x="2743688" y="3332908"/>
                      <a:pt x="2550784" y="3332908"/>
                    </a:cubicBezTo>
                    <a:cubicBezTo>
                      <a:pt x="2378448" y="3332908"/>
                      <a:pt x="2214622" y="3316596"/>
                      <a:pt x="2060015" y="3288937"/>
                    </a:cubicBezTo>
                    <a:lnTo>
                      <a:pt x="2060015" y="3288937"/>
                    </a:lnTo>
                    <a:cubicBezTo>
                      <a:pt x="1961436" y="3271917"/>
                      <a:pt x="1866403" y="3249222"/>
                      <a:pt x="1778461" y="3220854"/>
                    </a:cubicBezTo>
                    <a:cubicBezTo>
                      <a:pt x="1776334" y="3220854"/>
                      <a:pt x="1773497" y="3219435"/>
                      <a:pt x="1770660" y="3219435"/>
                    </a:cubicBezTo>
                    <a:cubicBezTo>
                      <a:pt x="1730945" y="3205960"/>
                      <a:pt x="1691939" y="3193195"/>
                      <a:pt x="1653642" y="3176883"/>
                    </a:cubicBezTo>
                    <a:cubicBezTo>
                      <a:pt x="1648677" y="3176174"/>
                      <a:pt x="1643713" y="3174756"/>
                      <a:pt x="1640167" y="3172628"/>
                    </a:cubicBezTo>
                    <a:cubicBezTo>
                      <a:pt x="1598324" y="3156316"/>
                      <a:pt x="1560027" y="3139296"/>
                      <a:pt x="1522439" y="3120856"/>
                    </a:cubicBezTo>
                    <a:cubicBezTo>
                      <a:pt x="1475631" y="3096743"/>
                      <a:pt x="1431661" y="3072630"/>
                      <a:pt x="1389818" y="3044972"/>
                    </a:cubicBezTo>
                    <a:cubicBezTo>
                      <a:pt x="1300458" y="3127239"/>
                      <a:pt x="1259324" y="3212343"/>
                      <a:pt x="1260743" y="3284682"/>
                    </a:cubicBezTo>
                    <a:cubicBezTo>
                      <a:pt x="1260033" y="3296029"/>
                      <a:pt x="1261452" y="3309504"/>
                      <a:pt x="1264289" y="3321561"/>
                    </a:cubicBezTo>
                    <a:cubicBezTo>
                      <a:pt x="1264998" y="3326525"/>
                      <a:pt x="1266416" y="3333617"/>
                      <a:pt x="1267835" y="3339291"/>
                    </a:cubicBezTo>
                    <a:cubicBezTo>
                      <a:pt x="1268544" y="3344965"/>
                      <a:pt x="1271381" y="3349220"/>
                      <a:pt x="1272799" y="3356312"/>
                    </a:cubicBezTo>
                    <a:cubicBezTo>
                      <a:pt x="1306132" y="3458437"/>
                      <a:pt x="1416058" y="3575456"/>
                      <a:pt x="1607543" y="3669071"/>
                    </a:cubicBezTo>
                    <a:cubicBezTo>
                      <a:pt x="1842290" y="3786089"/>
                      <a:pt x="2178452" y="3859846"/>
                      <a:pt x="2550075" y="3859846"/>
                    </a:cubicBezTo>
                    <a:cubicBezTo>
                      <a:pt x="2922407" y="3859846"/>
                      <a:pt x="3257861" y="3785380"/>
                      <a:pt x="3491898" y="3669071"/>
                    </a:cubicBezTo>
                    <a:cubicBezTo>
                      <a:pt x="3654305" y="3588930"/>
                      <a:pt x="3757849" y="3493897"/>
                      <a:pt x="3806075" y="3403828"/>
                    </a:cubicBezTo>
                    <a:cubicBezTo>
                      <a:pt x="3808203" y="3399573"/>
                      <a:pt x="3811749" y="3394609"/>
                      <a:pt x="3813167" y="3391063"/>
                    </a:cubicBezTo>
                    <a:cubicBezTo>
                      <a:pt x="3817422" y="3382552"/>
                      <a:pt x="3820968" y="3372623"/>
                      <a:pt x="3824514" y="3364822"/>
                    </a:cubicBezTo>
                    <a:cubicBezTo>
                      <a:pt x="3827351" y="3358439"/>
                      <a:pt x="3829479" y="3350638"/>
                      <a:pt x="3831606" y="3344255"/>
                    </a:cubicBezTo>
                    <a:cubicBezTo>
                      <a:pt x="3833734" y="3337873"/>
                      <a:pt x="3835862" y="3331490"/>
                      <a:pt x="3836571" y="3323689"/>
                    </a:cubicBezTo>
                    <a:cubicBezTo>
                      <a:pt x="3839408" y="3310923"/>
                      <a:pt x="3840117" y="3298157"/>
                      <a:pt x="3840117" y="3285391"/>
                    </a:cubicBezTo>
                    <a:cubicBezTo>
                      <a:pt x="3840117" y="3269789"/>
                      <a:pt x="3837989" y="3254187"/>
                      <a:pt x="3834443" y="3236457"/>
                    </a:cubicBezTo>
                    <a:cubicBezTo>
                      <a:pt x="3833734" y="3228655"/>
                      <a:pt x="3830188" y="3221563"/>
                      <a:pt x="3827351" y="3213052"/>
                    </a:cubicBezTo>
                    <a:lnTo>
                      <a:pt x="3827351" y="3213052"/>
                    </a:lnTo>
                    <a:close/>
                    <a:moveTo>
                      <a:pt x="5486888" y="2879727"/>
                    </a:moveTo>
                    <a:cubicBezTo>
                      <a:pt x="5444336" y="2908095"/>
                      <a:pt x="5400365" y="2933626"/>
                      <a:pt x="5354267" y="2956321"/>
                    </a:cubicBezTo>
                    <a:cubicBezTo>
                      <a:pt x="5084060" y="3088233"/>
                      <a:pt x="4723785" y="3166954"/>
                      <a:pt x="4326631" y="3166954"/>
                    </a:cubicBezTo>
                    <a:cubicBezTo>
                      <a:pt x="4223796" y="3166954"/>
                      <a:pt x="4123089" y="3162699"/>
                      <a:pt x="4025219" y="3151352"/>
                    </a:cubicBezTo>
                    <a:cubicBezTo>
                      <a:pt x="4037985" y="3193904"/>
                      <a:pt x="4046495" y="3237166"/>
                      <a:pt x="4047913" y="3284682"/>
                    </a:cubicBezTo>
                    <a:cubicBezTo>
                      <a:pt x="4045077" y="3429360"/>
                      <a:pt x="3982667" y="3552761"/>
                      <a:pt x="3884087" y="3657014"/>
                    </a:cubicBezTo>
                    <a:cubicBezTo>
                      <a:pt x="4021673" y="3679709"/>
                      <a:pt x="4170606" y="3693893"/>
                      <a:pt x="4326631" y="3693893"/>
                    </a:cubicBezTo>
                    <a:cubicBezTo>
                      <a:pt x="4698253" y="3693893"/>
                      <a:pt x="5033707" y="3618717"/>
                      <a:pt x="5267744" y="3502408"/>
                    </a:cubicBezTo>
                    <a:cubicBezTo>
                      <a:pt x="5506746" y="3386098"/>
                      <a:pt x="5618800" y="3235038"/>
                      <a:pt x="5615254" y="3119438"/>
                    </a:cubicBezTo>
                    <a:cubicBezTo>
                      <a:pt x="5618091" y="3047099"/>
                      <a:pt x="5576248" y="2962704"/>
                      <a:pt x="5486888" y="2879727"/>
                    </a:cubicBezTo>
                    <a:lnTo>
                      <a:pt x="5486888" y="2879727"/>
                    </a:lnTo>
                    <a:close/>
                  </a:path>
                </a:pathLst>
              </a:custGeom>
              <a:solidFill>
                <a:srgbClr val="81FF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7" name="矩形 46"/>
            <p:cNvSpPr/>
            <p:nvPr/>
          </p:nvSpPr>
          <p:spPr>
            <a:xfrm>
              <a:off x="4425898" y="4608357"/>
              <a:ext cx="3376717" cy="414020"/>
            </a:xfrm>
            <a:prstGeom prst="rect">
              <a:avLst/>
            </a:prstGeom>
          </p:spPr>
          <p:txBody>
            <a:bodyPr wrap="square">
              <a:spAutoFit/>
            </a:bodyPr>
            <a:lstStyle/>
            <a:p>
              <a:pPr algn="ctr">
                <a:lnSpc>
                  <a:spcPct val="150000"/>
                </a:lnSpc>
              </a:pP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1" name="组合 30"/>
          <p:cNvGrpSpPr/>
          <p:nvPr/>
        </p:nvGrpSpPr>
        <p:grpSpPr>
          <a:xfrm>
            <a:off x="8083444" y="1911760"/>
            <a:ext cx="3981591" cy="4389980"/>
            <a:chOff x="8083444" y="1911760"/>
            <a:chExt cx="3981591" cy="4389980"/>
          </a:xfrm>
        </p:grpSpPr>
        <p:sp>
          <p:nvSpPr>
            <p:cNvPr id="32" name="矩形 31"/>
            <p:cNvSpPr/>
            <p:nvPr/>
          </p:nvSpPr>
          <p:spPr>
            <a:xfrm>
              <a:off x="8379463" y="4067627"/>
              <a:ext cx="3685572" cy="2234113"/>
            </a:xfrm>
            <a:prstGeom prst="rect">
              <a:avLst/>
            </a:prstGeom>
          </p:spPr>
          <p:txBody>
            <a:bodyPr wrap="square">
              <a:noAutofit/>
            </a:bodyPr>
            <a:lstStyle/>
            <a:p>
              <a:pPr algn="l"/>
              <a:r>
                <a:rPr lang="en-US" sz="2000" b="0">
                  <a:solidFill>
                    <a:srgbClr val="FFFFFF"/>
                  </a:solidFill>
                  <a:latin typeface="Söhne" charset="0"/>
                </a:rPr>
                <a:t>Highlight the importance of data-driven decision-making in the wine industry.</a:t>
              </a:r>
              <a:endParaRPr lang="en-US" altLang="en-US" sz="2000" b="0" spc="406" dirty="0">
                <a:solidFill>
                  <a:srgbClr val="FFFFFF"/>
                </a:solidFill>
                <a:latin typeface="Söhne" charset="0"/>
                <a:ea typeface="微软雅黑" panose="020B0503020204020204" pitchFamily="34" charset="-122"/>
                <a:sym typeface="Arial" panose="020B0604020202020204" pitchFamily="34" charset="0"/>
              </a:endParaRPr>
            </a:p>
          </p:txBody>
        </p:sp>
        <p:grpSp>
          <p:nvGrpSpPr>
            <p:cNvPr id="84" name="组合 83"/>
            <p:cNvGrpSpPr/>
            <p:nvPr/>
          </p:nvGrpSpPr>
          <p:grpSpPr>
            <a:xfrm>
              <a:off x="8541252" y="1911760"/>
              <a:ext cx="2399819" cy="1801480"/>
              <a:chOff x="8536547" y="1911760"/>
              <a:chExt cx="2399819" cy="1801480"/>
            </a:xfrm>
          </p:grpSpPr>
          <p:sp>
            <p:nvSpPr>
              <p:cNvPr id="49" name="矩形 48"/>
              <p:cNvSpPr/>
              <p:nvPr/>
            </p:nvSpPr>
            <p:spPr>
              <a:xfrm>
                <a:off x="9057550" y="2474113"/>
                <a:ext cx="1348105" cy="812915"/>
              </a:xfrm>
              <a:prstGeom prst="rect">
                <a:avLst/>
              </a:prstGeom>
              <a:gradFill>
                <a:gsLst>
                  <a:gs pos="0">
                    <a:schemeClr val="tx1">
                      <a:alpha val="0"/>
                    </a:schemeClr>
                  </a:gs>
                  <a:gs pos="89000">
                    <a:schemeClr val="tx1"/>
                  </a:gs>
                </a:gsLst>
                <a:lin ang="5400000" scaled="1"/>
              </a:gradFill>
              <a:ln>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梯形 52"/>
              <p:cNvSpPr/>
              <p:nvPr/>
            </p:nvSpPr>
            <p:spPr>
              <a:xfrm flipV="1">
                <a:off x="8536547" y="2606594"/>
                <a:ext cx="2399819" cy="890428"/>
              </a:xfrm>
              <a:custGeom>
                <a:avLst/>
                <a:gdLst>
                  <a:gd name="connsiteX0" fmla="*/ 0 w 712115"/>
                  <a:gd name="connsiteY0" fmla="*/ 257257 h 257257"/>
                  <a:gd name="connsiteX1" fmla="*/ 107870 w 712115"/>
                  <a:gd name="connsiteY1" fmla="*/ 0 h 257257"/>
                  <a:gd name="connsiteX2" fmla="*/ 604245 w 712115"/>
                  <a:gd name="connsiteY2" fmla="*/ 0 h 257257"/>
                  <a:gd name="connsiteX3" fmla="*/ 712115 w 712115"/>
                  <a:gd name="connsiteY3" fmla="*/ 257257 h 257257"/>
                  <a:gd name="connsiteX4" fmla="*/ 0 w 712115"/>
                  <a:gd name="connsiteY4" fmla="*/ 257257 h 257257"/>
                  <a:gd name="connsiteX0-1" fmla="*/ 0 w 712115"/>
                  <a:gd name="connsiteY0-2" fmla="*/ 257257 h 257257"/>
                  <a:gd name="connsiteX1-3" fmla="*/ 107870 w 712115"/>
                  <a:gd name="connsiteY1-4" fmla="*/ 0 h 257257"/>
                  <a:gd name="connsiteX2-5" fmla="*/ 604245 w 712115"/>
                  <a:gd name="connsiteY2-6" fmla="*/ 0 h 257257"/>
                  <a:gd name="connsiteX3-7" fmla="*/ 712115 w 712115"/>
                  <a:gd name="connsiteY3-8" fmla="*/ 257257 h 257257"/>
                  <a:gd name="connsiteX4-9" fmla="*/ 0 w 712115"/>
                  <a:gd name="connsiteY4-10" fmla="*/ 257257 h 257257"/>
                  <a:gd name="connsiteX0-11" fmla="*/ 0 w 712115"/>
                  <a:gd name="connsiteY0-12" fmla="*/ 257257 h 257257"/>
                  <a:gd name="connsiteX1-13" fmla="*/ 107870 w 712115"/>
                  <a:gd name="connsiteY1-14" fmla="*/ 0 h 257257"/>
                  <a:gd name="connsiteX2-15" fmla="*/ 604245 w 712115"/>
                  <a:gd name="connsiteY2-16" fmla="*/ 0 h 257257"/>
                  <a:gd name="connsiteX3-17" fmla="*/ 712115 w 712115"/>
                  <a:gd name="connsiteY3-18" fmla="*/ 257257 h 257257"/>
                  <a:gd name="connsiteX4-19" fmla="*/ 0 w 712115"/>
                  <a:gd name="connsiteY4-20" fmla="*/ 257257 h 257257"/>
                  <a:gd name="connsiteX0-21" fmla="*/ 0 w 712115"/>
                  <a:gd name="connsiteY0-22" fmla="*/ 257257 h 257257"/>
                  <a:gd name="connsiteX1-23" fmla="*/ 107870 w 712115"/>
                  <a:gd name="connsiteY1-24" fmla="*/ 0 h 257257"/>
                  <a:gd name="connsiteX2-25" fmla="*/ 604245 w 712115"/>
                  <a:gd name="connsiteY2-26" fmla="*/ 0 h 257257"/>
                  <a:gd name="connsiteX3-27" fmla="*/ 712115 w 712115"/>
                  <a:gd name="connsiteY3-28" fmla="*/ 257257 h 257257"/>
                  <a:gd name="connsiteX4-29" fmla="*/ 0 w 712115"/>
                  <a:gd name="connsiteY4-30" fmla="*/ 257257 h 257257"/>
                  <a:gd name="connsiteX0-31" fmla="*/ 0 w 712115"/>
                  <a:gd name="connsiteY0-32" fmla="*/ 257257 h 257257"/>
                  <a:gd name="connsiteX1-33" fmla="*/ 107870 w 712115"/>
                  <a:gd name="connsiteY1-34" fmla="*/ 0 h 257257"/>
                  <a:gd name="connsiteX2-35" fmla="*/ 604245 w 712115"/>
                  <a:gd name="connsiteY2-36" fmla="*/ 0 h 257257"/>
                  <a:gd name="connsiteX3-37" fmla="*/ 712115 w 712115"/>
                  <a:gd name="connsiteY3-38" fmla="*/ 257257 h 257257"/>
                  <a:gd name="connsiteX4-39" fmla="*/ 0 w 712115"/>
                  <a:gd name="connsiteY4-40" fmla="*/ 257257 h 257257"/>
                  <a:gd name="connsiteX0-41" fmla="*/ 0 w 712115"/>
                  <a:gd name="connsiteY0-42" fmla="*/ 257257 h 257257"/>
                  <a:gd name="connsiteX1-43" fmla="*/ 107870 w 712115"/>
                  <a:gd name="connsiteY1-44" fmla="*/ 0 h 257257"/>
                  <a:gd name="connsiteX2-45" fmla="*/ 604245 w 712115"/>
                  <a:gd name="connsiteY2-46" fmla="*/ 0 h 257257"/>
                  <a:gd name="connsiteX3-47" fmla="*/ 712115 w 712115"/>
                  <a:gd name="connsiteY3-48" fmla="*/ 257257 h 257257"/>
                  <a:gd name="connsiteX4-49" fmla="*/ 0 w 712115"/>
                  <a:gd name="connsiteY4-50" fmla="*/ 257257 h 257257"/>
                  <a:gd name="connsiteX0-51" fmla="*/ 0 w 712115"/>
                  <a:gd name="connsiteY0-52" fmla="*/ 257257 h 257257"/>
                  <a:gd name="connsiteX1-53" fmla="*/ 218170 w 712115"/>
                  <a:gd name="connsiteY1-54" fmla="*/ 0 h 257257"/>
                  <a:gd name="connsiteX2-55" fmla="*/ 604245 w 712115"/>
                  <a:gd name="connsiteY2-56" fmla="*/ 0 h 257257"/>
                  <a:gd name="connsiteX3-57" fmla="*/ 712115 w 712115"/>
                  <a:gd name="connsiteY3-58" fmla="*/ 257257 h 257257"/>
                  <a:gd name="connsiteX4-59" fmla="*/ 0 w 712115"/>
                  <a:gd name="connsiteY4-60" fmla="*/ 257257 h 257257"/>
                  <a:gd name="connsiteX0-61" fmla="*/ 0 w 712115"/>
                  <a:gd name="connsiteY0-62" fmla="*/ 257257 h 257257"/>
                  <a:gd name="connsiteX1-63" fmla="*/ 214366 w 712115"/>
                  <a:gd name="connsiteY1-64" fmla="*/ 8055 h 257257"/>
                  <a:gd name="connsiteX2-65" fmla="*/ 604245 w 712115"/>
                  <a:gd name="connsiteY2-66" fmla="*/ 0 h 257257"/>
                  <a:gd name="connsiteX3-67" fmla="*/ 712115 w 712115"/>
                  <a:gd name="connsiteY3-68" fmla="*/ 257257 h 257257"/>
                  <a:gd name="connsiteX4-69" fmla="*/ 0 w 712115"/>
                  <a:gd name="connsiteY4-70" fmla="*/ 257257 h 257257"/>
                  <a:gd name="connsiteX0-71" fmla="*/ 0 w 712115"/>
                  <a:gd name="connsiteY0-72" fmla="*/ 257257 h 257257"/>
                  <a:gd name="connsiteX1-73" fmla="*/ 218169 w 712115"/>
                  <a:gd name="connsiteY1-74" fmla="*/ 0 h 257257"/>
                  <a:gd name="connsiteX2-75" fmla="*/ 604245 w 712115"/>
                  <a:gd name="connsiteY2-76" fmla="*/ 0 h 257257"/>
                  <a:gd name="connsiteX3-77" fmla="*/ 712115 w 712115"/>
                  <a:gd name="connsiteY3-78" fmla="*/ 257257 h 257257"/>
                  <a:gd name="connsiteX4-79" fmla="*/ 0 w 712115"/>
                  <a:gd name="connsiteY4-80" fmla="*/ 257257 h 257257"/>
                  <a:gd name="connsiteX0-81" fmla="*/ 0 w 712115"/>
                  <a:gd name="connsiteY0-82" fmla="*/ 265312 h 265312"/>
                  <a:gd name="connsiteX1-83" fmla="*/ 218169 w 712115"/>
                  <a:gd name="connsiteY1-84" fmla="*/ 8055 h 265312"/>
                  <a:gd name="connsiteX2-85" fmla="*/ 497748 w 712115"/>
                  <a:gd name="connsiteY2-86" fmla="*/ 0 h 265312"/>
                  <a:gd name="connsiteX3-87" fmla="*/ 712115 w 712115"/>
                  <a:gd name="connsiteY3-88" fmla="*/ 265312 h 265312"/>
                  <a:gd name="connsiteX4-89" fmla="*/ 0 w 712115"/>
                  <a:gd name="connsiteY4-90" fmla="*/ 265312 h 265312"/>
                  <a:gd name="connsiteX0-91" fmla="*/ 0 w 712115"/>
                  <a:gd name="connsiteY0-92" fmla="*/ 257258 h 257258"/>
                  <a:gd name="connsiteX1-93" fmla="*/ 218169 w 712115"/>
                  <a:gd name="connsiteY1-94" fmla="*/ 1 h 257258"/>
                  <a:gd name="connsiteX2-95" fmla="*/ 505355 w 712115"/>
                  <a:gd name="connsiteY2-96" fmla="*/ 0 h 257258"/>
                  <a:gd name="connsiteX3-97" fmla="*/ 712115 w 712115"/>
                  <a:gd name="connsiteY3-98" fmla="*/ 257258 h 257258"/>
                  <a:gd name="connsiteX4-99" fmla="*/ 0 w 712115"/>
                  <a:gd name="connsiteY4-100" fmla="*/ 257258 h 257258"/>
                  <a:gd name="connsiteX0-101" fmla="*/ 0 w 712115"/>
                  <a:gd name="connsiteY0-102" fmla="*/ 257257 h 257257"/>
                  <a:gd name="connsiteX1-103" fmla="*/ 218169 w 712115"/>
                  <a:gd name="connsiteY1-104" fmla="*/ 0 h 257257"/>
                  <a:gd name="connsiteX2-105" fmla="*/ 484119 w 712115"/>
                  <a:gd name="connsiteY2-106" fmla="*/ 2810 h 257257"/>
                  <a:gd name="connsiteX3-107" fmla="*/ 712115 w 712115"/>
                  <a:gd name="connsiteY3-108" fmla="*/ 257257 h 257257"/>
                  <a:gd name="connsiteX4-109" fmla="*/ 0 w 712115"/>
                  <a:gd name="connsiteY4-110" fmla="*/ 257257 h 257257"/>
                  <a:gd name="connsiteX0-111" fmla="*/ 0 w 712115"/>
                  <a:gd name="connsiteY0-112" fmla="*/ 257257 h 257257"/>
                  <a:gd name="connsiteX1-113" fmla="*/ 218169 w 712115"/>
                  <a:gd name="connsiteY1-114" fmla="*/ 0 h 257257"/>
                  <a:gd name="connsiteX2-115" fmla="*/ 484119 w 712115"/>
                  <a:gd name="connsiteY2-116" fmla="*/ 2810 h 257257"/>
                  <a:gd name="connsiteX3-117" fmla="*/ 712115 w 712115"/>
                  <a:gd name="connsiteY3-118" fmla="*/ 257257 h 257257"/>
                  <a:gd name="connsiteX4-119" fmla="*/ 0 w 712115"/>
                  <a:gd name="connsiteY4-120" fmla="*/ 257257 h 257257"/>
                  <a:gd name="connsiteX0-121" fmla="*/ 0 w 734678"/>
                  <a:gd name="connsiteY0-122" fmla="*/ 257257 h 258663"/>
                  <a:gd name="connsiteX1-123" fmla="*/ 218169 w 734678"/>
                  <a:gd name="connsiteY1-124" fmla="*/ 0 h 258663"/>
                  <a:gd name="connsiteX2-125" fmla="*/ 484119 w 734678"/>
                  <a:gd name="connsiteY2-126" fmla="*/ 2810 h 258663"/>
                  <a:gd name="connsiteX3-127" fmla="*/ 734678 w 734678"/>
                  <a:gd name="connsiteY3-128" fmla="*/ 258663 h 258663"/>
                  <a:gd name="connsiteX4-129" fmla="*/ 0 w 734678"/>
                  <a:gd name="connsiteY4-130" fmla="*/ 257257 h 258663"/>
                  <a:gd name="connsiteX0-131" fmla="*/ 0 w 734678"/>
                  <a:gd name="connsiteY0-132" fmla="*/ 257257 h 258663"/>
                  <a:gd name="connsiteX1-133" fmla="*/ 218169 w 734678"/>
                  <a:gd name="connsiteY1-134" fmla="*/ 0 h 258663"/>
                  <a:gd name="connsiteX2-135" fmla="*/ 484119 w 734678"/>
                  <a:gd name="connsiteY2-136" fmla="*/ 2810 h 258663"/>
                  <a:gd name="connsiteX3-137" fmla="*/ 734678 w 734678"/>
                  <a:gd name="connsiteY3-138" fmla="*/ 258663 h 258663"/>
                  <a:gd name="connsiteX4-139" fmla="*/ 0 w 734678"/>
                  <a:gd name="connsiteY4-140" fmla="*/ 257257 h 258663"/>
                  <a:gd name="connsiteX0-141" fmla="*/ 0 w 734678"/>
                  <a:gd name="connsiteY0-142" fmla="*/ 257257 h 258663"/>
                  <a:gd name="connsiteX1-143" fmla="*/ 218169 w 734678"/>
                  <a:gd name="connsiteY1-144" fmla="*/ 0 h 258663"/>
                  <a:gd name="connsiteX2-145" fmla="*/ 484119 w 734678"/>
                  <a:gd name="connsiteY2-146" fmla="*/ 2810 h 258663"/>
                  <a:gd name="connsiteX3-147" fmla="*/ 734678 w 734678"/>
                  <a:gd name="connsiteY3-148" fmla="*/ 258663 h 258663"/>
                  <a:gd name="connsiteX4-149" fmla="*/ 0 w 734678"/>
                  <a:gd name="connsiteY4-150" fmla="*/ 257257 h 258663"/>
                  <a:gd name="connsiteX0-151" fmla="*/ 0 w 747951"/>
                  <a:gd name="connsiteY0-152" fmla="*/ 257257 h 260069"/>
                  <a:gd name="connsiteX1-153" fmla="*/ 218169 w 747951"/>
                  <a:gd name="connsiteY1-154" fmla="*/ 0 h 260069"/>
                  <a:gd name="connsiteX2-155" fmla="*/ 484119 w 747951"/>
                  <a:gd name="connsiteY2-156" fmla="*/ 2810 h 260069"/>
                  <a:gd name="connsiteX3-157" fmla="*/ 747951 w 747951"/>
                  <a:gd name="connsiteY3-158" fmla="*/ 260069 h 260069"/>
                  <a:gd name="connsiteX4-159" fmla="*/ 0 w 747951"/>
                  <a:gd name="connsiteY4-160" fmla="*/ 257257 h 260069"/>
                  <a:gd name="connsiteX0-161" fmla="*/ 0 w 747951"/>
                  <a:gd name="connsiteY0-162" fmla="*/ 257257 h 260069"/>
                  <a:gd name="connsiteX1-163" fmla="*/ 218169 w 747951"/>
                  <a:gd name="connsiteY1-164" fmla="*/ 0 h 260069"/>
                  <a:gd name="connsiteX2-165" fmla="*/ 484119 w 747951"/>
                  <a:gd name="connsiteY2-166" fmla="*/ 2810 h 260069"/>
                  <a:gd name="connsiteX3-167" fmla="*/ 747951 w 747951"/>
                  <a:gd name="connsiteY3-168" fmla="*/ 260069 h 260069"/>
                  <a:gd name="connsiteX4-169" fmla="*/ 0 w 747951"/>
                  <a:gd name="connsiteY4-170" fmla="*/ 257257 h 260069"/>
                  <a:gd name="connsiteX0-171" fmla="*/ 0 w 759896"/>
                  <a:gd name="connsiteY0-172" fmla="*/ 257257 h 260069"/>
                  <a:gd name="connsiteX1-173" fmla="*/ 230114 w 759896"/>
                  <a:gd name="connsiteY1-174" fmla="*/ 0 h 260069"/>
                  <a:gd name="connsiteX2-175" fmla="*/ 496064 w 759896"/>
                  <a:gd name="connsiteY2-176" fmla="*/ 2810 h 260069"/>
                  <a:gd name="connsiteX3-177" fmla="*/ 759896 w 759896"/>
                  <a:gd name="connsiteY3-178" fmla="*/ 260069 h 260069"/>
                  <a:gd name="connsiteX4-179" fmla="*/ 0 w 759896"/>
                  <a:gd name="connsiteY4-180" fmla="*/ 257257 h 260069"/>
                  <a:gd name="connsiteX0-181" fmla="*/ 0 w 759896"/>
                  <a:gd name="connsiteY0-182" fmla="*/ 257257 h 260069"/>
                  <a:gd name="connsiteX1-183" fmla="*/ 230114 w 759896"/>
                  <a:gd name="connsiteY1-184" fmla="*/ 0 h 260069"/>
                  <a:gd name="connsiteX2-185" fmla="*/ 496064 w 759896"/>
                  <a:gd name="connsiteY2-186" fmla="*/ 2810 h 260069"/>
                  <a:gd name="connsiteX3-187" fmla="*/ 759896 w 759896"/>
                  <a:gd name="connsiteY3-188" fmla="*/ 260069 h 260069"/>
                  <a:gd name="connsiteX4-189" fmla="*/ 0 w 759896"/>
                  <a:gd name="connsiteY4-190" fmla="*/ 257257 h 260069"/>
                  <a:gd name="connsiteX0-191" fmla="*/ 0 w 778478"/>
                  <a:gd name="connsiteY0-192" fmla="*/ 258663 h 260069"/>
                  <a:gd name="connsiteX1-193" fmla="*/ 248696 w 778478"/>
                  <a:gd name="connsiteY1-194" fmla="*/ 0 h 260069"/>
                  <a:gd name="connsiteX2-195" fmla="*/ 514646 w 778478"/>
                  <a:gd name="connsiteY2-196" fmla="*/ 2810 h 260069"/>
                  <a:gd name="connsiteX3-197" fmla="*/ 778478 w 778478"/>
                  <a:gd name="connsiteY3-198" fmla="*/ 260069 h 260069"/>
                  <a:gd name="connsiteX4-199" fmla="*/ 0 w 778478"/>
                  <a:gd name="connsiteY4-200" fmla="*/ 258663 h 260069"/>
                  <a:gd name="connsiteX0-201" fmla="*/ 0 w 778478"/>
                  <a:gd name="connsiteY0-202" fmla="*/ 258663 h 260069"/>
                  <a:gd name="connsiteX1-203" fmla="*/ 248696 w 778478"/>
                  <a:gd name="connsiteY1-204" fmla="*/ 0 h 260069"/>
                  <a:gd name="connsiteX2-205" fmla="*/ 514646 w 778478"/>
                  <a:gd name="connsiteY2-206" fmla="*/ 2810 h 260069"/>
                  <a:gd name="connsiteX3-207" fmla="*/ 778478 w 778478"/>
                  <a:gd name="connsiteY3-208" fmla="*/ 260069 h 260069"/>
                  <a:gd name="connsiteX4-209" fmla="*/ 0 w 778478"/>
                  <a:gd name="connsiteY4-210" fmla="*/ 258663 h 260069"/>
                  <a:gd name="connsiteX0-211" fmla="*/ 0 w 795732"/>
                  <a:gd name="connsiteY0-212" fmla="*/ 258663 h 260069"/>
                  <a:gd name="connsiteX1-213" fmla="*/ 265950 w 795732"/>
                  <a:gd name="connsiteY1-214" fmla="*/ 0 h 260069"/>
                  <a:gd name="connsiteX2-215" fmla="*/ 531900 w 795732"/>
                  <a:gd name="connsiteY2-216" fmla="*/ 2810 h 260069"/>
                  <a:gd name="connsiteX3-217" fmla="*/ 795732 w 795732"/>
                  <a:gd name="connsiteY3-218" fmla="*/ 260069 h 260069"/>
                  <a:gd name="connsiteX4-219" fmla="*/ 0 w 795732"/>
                  <a:gd name="connsiteY4-220" fmla="*/ 258663 h 260069"/>
                  <a:gd name="connsiteX0-221" fmla="*/ 0 w 795732"/>
                  <a:gd name="connsiteY0-222" fmla="*/ 258663 h 260069"/>
                  <a:gd name="connsiteX1-223" fmla="*/ 265950 w 795732"/>
                  <a:gd name="connsiteY1-224" fmla="*/ 0 h 260069"/>
                  <a:gd name="connsiteX2-225" fmla="*/ 531900 w 795732"/>
                  <a:gd name="connsiteY2-226" fmla="*/ 2810 h 260069"/>
                  <a:gd name="connsiteX3-227" fmla="*/ 795732 w 795732"/>
                  <a:gd name="connsiteY3-228" fmla="*/ 260069 h 260069"/>
                  <a:gd name="connsiteX4-229" fmla="*/ 0 w 795732"/>
                  <a:gd name="connsiteY4-230" fmla="*/ 258663 h 260069"/>
                  <a:gd name="connsiteX0-231" fmla="*/ 0 w 795732"/>
                  <a:gd name="connsiteY0-232" fmla="*/ 258663 h 260069"/>
                  <a:gd name="connsiteX1-233" fmla="*/ 265950 w 795732"/>
                  <a:gd name="connsiteY1-234" fmla="*/ 0 h 260069"/>
                  <a:gd name="connsiteX2-235" fmla="*/ 531900 w 795732"/>
                  <a:gd name="connsiteY2-236" fmla="*/ 2810 h 260069"/>
                  <a:gd name="connsiteX3-237" fmla="*/ 795732 w 795732"/>
                  <a:gd name="connsiteY3-238" fmla="*/ 260069 h 260069"/>
                  <a:gd name="connsiteX4-239" fmla="*/ 0 w 795732"/>
                  <a:gd name="connsiteY4-240" fmla="*/ 258663 h 260069"/>
                  <a:gd name="connsiteX0-241" fmla="*/ 0 w 795732"/>
                  <a:gd name="connsiteY0-242" fmla="*/ 279601 h 281007"/>
                  <a:gd name="connsiteX1-243" fmla="*/ 265950 w 795732"/>
                  <a:gd name="connsiteY1-244" fmla="*/ 20938 h 281007"/>
                  <a:gd name="connsiteX2-245" fmla="*/ 531900 w 795732"/>
                  <a:gd name="connsiteY2-246" fmla="*/ 23748 h 281007"/>
                  <a:gd name="connsiteX3-247" fmla="*/ 795732 w 795732"/>
                  <a:gd name="connsiteY3-248" fmla="*/ 281007 h 281007"/>
                  <a:gd name="connsiteX4-249" fmla="*/ 0 w 795732"/>
                  <a:gd name="connsiteY4-250" fmla="*/ 279601 h 281007"/>
                  <a:gd name="connsiteX0-251" fmla="*/ 0 w 795732"/>
                  <a:gd name="connsiteY0-252" fmla="*/ 287402 h 288808"/>
                  <a:gd name="connsiteX1-253" fmla="*/ 265950 w 795732"/>
                  <a:gd name="connsiteY1-254" fmla="*/ 28739 h 288808"/>
                  <a:gd name="connsiteX2-255" fmla="*/ 531900 w 795732"/>
                  <a:gd name="connsiteY2-256" fmla="*/ 31549 h 288808"/>
                  <a:gd name="connsiteX3-257" fmla="*/ 795732 w 795732"/>
                  <a:gd name="connsiteY3-258" fmla="*/ 288808 h 288808"/>
                  <a:gd name="connsiteX4-259" fmla="*/ 0 w 795732"/>
                  <a:gd name="connsiteY4-260" fmla="*/ 287402 h 288808"/>
                  <a:gd name="connsiteX0-261" fmla="*/ 0 w 795732"/>
                  <a:gd name="connsiteY0-262" fmla="*/ 288761 h 290167"/>
                  <a:gd name="connsiteX1-263" fmla="*/ 265950 w 795732"/>
                  <a:gd name="connsiteY1-264" fmla="*/ 30098 h 290167"/>
                  <a:gd name="connsiteX2-265" fmla="*/ 531900 w 795732"/>
                  <a:gd name="connsiteY2-266" fmla="*/ 32908 h 290167"/>
                  <a:gd name="connsiteX3-267" fmla="*/ 795732 w 795732"/>
                  <a:gd name="connsiteY3-268" fmla="*/ 290167 h 290167"/>
                  <a:gd name="connsiteX4-269" fmla="*/ 0 w 795732"/>
                  <a:gd name="connsiteY4-270" fmla="*/ 288761 h 290167"/>
                  <a:gd name="connsiteX0-271" fmla="*/ 0 w 795732"/>
                  <a:gd name="connsiteY0-272" fmla="*/ 291293 h 292699"/>
                  <a:gd name="connsiteX1-273" fmla="*/ 265950 w 795732"/>
                  <a:gd name="connsiteY1-274" fmla="*/ 32630 h 292699"/>
                  <a:gd name="connsiteX2-275" fmla="*/ 404192 w 795732"/>
                  <a:gd name="connsiteY2-276" fmla="*/ 4026 h 292699"/>
                  <a:gd name="connsiteX3-277" fmla="*/ 531900 w 795732"/>
                  <a:gd name="connsiteY3-278" fmla="*/ 35440 h 292699"/>
                  <a:gd name="connsiteX4-279" fmla="*/ 795732 w 795732"/>
                  <a:gd name="connsiteY4-280" fmla="*/ 292699 h 292699"/>
                  <a:gd name="connsiteX5" fmla="*/ 0 w 795732"/>
                  <a:gd name="connsiteY5" fmla="*/ 291293 h 292699"/>
                  <a:gd name="connsiteX0-281" fmla="*/ 0 w 795732"/>
                  <a:gd name="connsiteY0-282" fmla="*/ 291293 h 292699"/>
                  <a:gd name="connsiteX1-283" fmla="*/ 265950 w 795732"/>
                  <a:gd name="connsiteY1-284" fmla="*/ 32630 h 292699"/>
                  <a:gd name="connsiteX2-285" fmla="*/ 404192 w 795732"/>
                  <a:gd name="connsiteY2-286" fmla="*/ 4026 h 292699"/>
                  <a:gd name="connsiteX3-287" fmla="*/ 531900 w 795732"/>
                  <a:gd name="connsiteY3-288" fmla="*/ 35440 h 292699"/>
                  <a:gd name="connsiteX4-289" fmla="*/ 795732 w 795732"/>
                  <a:gd name="connsiteY4-290" fmla="*/ 292699 h 292699"/>
                  <a:gd name="connsiteX5-291" fmla="*/ 0 w 795732"/>
                  <a:gd name="connsiteY5-292" fmla="*/ 291293 h 292699"/>
                  <a:gd name="connsiteX0-293" fmla="*/ 0 w 795732"/>
                  <a:gd name="connsiteY0-294" fmla="*/ 291293 h 292699"/>
                  <a:gd name="connsiteX1-295" fmla="*/ 265950 w 795732"/>
                  <a:gd name="connsiteY1-296" fmla="*/ 32630 h 292699"/>
                  <a:gd name="connsiteX2-297" fmla="*/ 404192 w 795732"/>
                  <a:gd name="connsiteY2-298" fmla="*/ 4026 h 292699"/>
                  <a:gd name="connsiteX3-299" fmla="*/ 531900 w 795732"/>
                  <a:gd name="connsiteY3-300" fmla="*/ 35440 h 292699"/>
                  <a:gd name="connsiteX4-301" fmla="*/ 795732 w 795732"/>
                  <a:gd name="connsiteY4-302" fmla="*/ 292699 h 292699"/>
                  <a:gd name="connsiteX5-303" fmla="*/ 0 w 795732"/>
                  <a:gd name="connsiteY5-304" fmla="*/ 291293 h 292699"/>
                  <a:gd name="connsiteX0-305" fmla="*/ 0 w 795732"/>
                  <a:gd name="connsiteY0-306" fmla="*/ 311187 h 312593"/>
                  <a:gd name="connsiteX1-307" fmla="*/ 265950 w 795732"/>
                  <a:gd name="connsiteY1-308" fmla="*/ 52524 h 312593"/>
                  <a:gd name="connsiteX2-309" fmla="*/ 406846 w 795732"/>
                  <a:gd name="connsiteY2-310" fmla="*/ 27 h 312593"/>
                  <a:gd name="connsiteX3-311" fmla="*/ 531900 w 795732"/>
                  <a:gd name="connsiteY3-312" fmla="*/ 55334 h 312593"/>
                  <a:gd name="connsiteX4-313" fmla="*/ 795732 w 795732"/>
                  <a:gd name="connsiteY4-314" fmla="*/ 312593 h 312593"/>
                  <a:gd name="connsiteX5-315" fmla="*/ 0 w 795732"/>
                  <a:gd name="connsiteY5-316" fmla="*/ 311187 h 312593"/>
                  <a:gd name="connsiteX0-317" fmla="*/ 0 w 795732"/>
                  <a:gd name="connsiteY0-318" fmla="*/ 311228 h 312634"/>
                  <a:gd name="connsiteX1-319" fmla="*/ 265950 w 795732"/>
                  <a:gd name="connsiteY1-320" fmla="*/ 52565 h 312634"/>
                  <a:gd name="connsiteX2-321" fmla="*/ 406846 w 795732"/>
                  <a:gd name="connsiteY2-322" fmla="*/ 68 h 312634"/>
                  <a:gd name="connsiteX3-323" fmla="*/ 531900 w 795732"/>
                  <a:gd name="connsiteY3-324" fmla="*/ 55375 h 312634"/>
                  <a:gd name="connsiteX4-325" fmla="*/ 795732 w 795732"/>
                  <a:gd name="connsiteY4-326" fmla="*/ 312634 h 312634"/>
                  <a:gd name="connsiteX5-327" fmla="*/ 0 w 795732"/>
                  <a:gd name="connsiteY5-328" fmla="*/ 311228 h 3126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91" y="connsiteY5-292"/>
                  </a:cxn>
                </a:cxnLst>
                <a:rect l="l" t="t" r="r" b="b"/>
                <a:pathLst>
                  <a:path w="795732" h="312634">
                    <a:moveTo>
                      <a:pt x="0" y="311228"/>
                    </a:moveTo>
                    <a:cubicBezTo>
                      <a:pt x="129501" y="247656"/>
                      <a:pt x="265298" y="131256"/>
                      <a:pt x="265950" y="52565"/>
                    </a:cubicBezTo>
                    <a:cubicBezTo>
                      <a:pt x="333315" y="4687"/>
                      <a:pt x="378448" y="1005"/>
                      <a:pt x="406846" y="68"/>
                    </a:cubicBezTo>
                    <a:cubicBezTo>
                      <a:pt x="435244" y="-869"/>
                      <a:pt x="466643" y="7263"/>
                      <a:pt x="531900" y="55375"/>
                    </a:cubicBezTo>
                    <a:cubicBezTo>
                      <a:pt x="566636" y="187845"/>
                      <a:pt x="702756" y="241724"/>
                      <a:pt x="795732" y="312634"/>
                    </a:cubicBezTo>
                    <a:lnTo>
                      <a:pt x="0" y="311228"/>
                    </a:lnTo>
                    <a:close/>
                  </a:path>
                </a:pathLst>
              </a:custGeom>
              <a:gradFill>
                <a:gsLst>
                  <a:gs pos="100000">
                    <a:srgbClr val="1D2C43">
                      <a:alpha val="0"/>
                    </a:srgbClr>
                  </a:gs>
                  <a:gs pos="0">
                    <a:srgbClr val="81FFCF">
                      <a:alpha val="27000"/>
                    </a:srgbClr>
                  </a:gs>
                </a:gsLst>
                <a:lin ang="5400000" scaled="1"/>
              </a:gradFill>
              <a:ln>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椭圆 50"/>
              <p:cNvSpPr/>
              <p:nvPr/>
            </p:nvSpPr>
            <p:spPr>
              <a:xfrm>
                <a:off x="8858439" y="2700267"/>
                <a:ext cx="1759914" cy="196137"/>
              </a:xfrm>
              <a:prstGeom prst="ellipse">
                <a:avLst/>
              </a:prstGeom>
              <a:gradFill>
                <a:gsLst>
                  <a:gs pos="0">
                    <a:srgbClr val="1D2C43">
                      <a:alpha val="0"/>
                    </a:srgbClr>
                  </a:gs>
                  <a:gs pos="100000">
                    <a:srgbClr val="81FFCF">
                      <a:alpha val="33000"/>
                    </a:srgbClr>
                  </a:gs>
                </a:gsLst>
                <a:lin ang="5400000" scaled="1"/>
              </a:gradFill>
              <a:ln w="6350">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任意多边形: 形状 54"/>
              <p:cNvSpPr/>
              <p:nvPr/>
            </p:nvSpPr>
            <p:spPr>
              <a:xfrm>
                <a:off x="8866446" y="2818103"/>
                <a:ext cx="484886" cy="524879"/>
              </a:xfrm>
              <a:custGeom>
                <a:avLst/>
                <a:gdLst>
                  <a:gd name="connsiteX0" fmla="*/ 0 w 409433"/>
                  <a:gd name="connsiteY0" fmla="*/ 0 h 648268"/>
                  <a:gd name="connsiteX1" fmla="*/ 409433 w 409433"/>
                  <a:gd name="connsiteY1" fmla="*/ 648268 h 648268"/>
                  <a:gd name="connsiteX0-1" fmla="*/ 0 w 296758"/>
                  <a:gd name="connsiteY0-2" fmla="*/ 0 h 379582"/>
                  <a:gd name="connsiteX1-3" fmla="*/ 296758 w 296758"/>
                  <a:gd name="connsiteY1-4" fmla="*/ 379582 h 379582"/>
                  <a:gd name="connsiteX0-5" fmla="*/ 0 w 296758"/>
                  <a:gd name="connsiteY0-6" fmla="*/ 0 h 379582"/>
                  <a:gd name="connsiteX1-7" fmla="*/ 296758 w 296758"/>
                  <a:gd name="connsiteY1-8" fmla="*/ 379582 h 379582"/>
                  <a:gd name="connsiteX0-9" fmla="*/ 0 w 309759"/>
                  <a:gd name="connsiteY0-10" fmla="*/ 0 h 375249"/>
                  <a:gd name="connsiteX1-11" fmla="*/ 309759 w 309759"/>
                  <a:gd name="connsiteY1-12" fmla="*/ 375249 h 375249"/>
                  <a:gd name="connsiteX0-13" fmla="*/ 0 w 327093"/>
                  <a:gd name="connsiteY0-14" fmla="*/ 0 h 340580"/>
                  <a:gd name="connsiteX1-15" fmla="*/ 327093 w 327093"/>
                  <a:gd name="connsiteY1-16" fmla="*/ 340580 h 340580"/>
                  <a:gd name="connsiteX0-17" fmla="*/ 0 w 327093"/>
                  <a:gd name="connsiteY0-18" fmla="*/ 0 h 340580"/>
                  <a:gd name="connsiteX1-19" fmla="*/ 327093 w 327093"/>
                  <a:gd name="connsiteY1-20" fmla="*/ 340580 h 340580"/>
                  <a:gd name="connsiteX0-21" fmla="*/ 0 w 327093"/>
                  <a:gd name="connsiteY0-22" fmla="*/ 0 h 340580"/>
                  <a:gd name="connsiteX1-23" fmla="*/ 327093 w 327093"/>
                  <a:gd name="connsiteY1-24" fmla="*/ 340580 h 340580"/>
                  <a:gd name="connsiteX0-25" fmla="*/ 0 w 301335"/>
                  <a:gd name="connsiteY0-26" fmla="*/ 0 h 314823"/>
                  <a:gd name="connsiteX1-27" fmla="*/ 301335 w 301335"/>
                  <a:gd name="connsiteY1-28" fmla="*/ 314823 h 314823"/>
                  <a:gd name="connsiteX0-29" fmla="*/ 0 w 288456"/>
                  <a:gd name="connsiteY0-30" fmla="*/ 0 h 312248"/>
                  <a:gd name="connsiteX1-31" fmla="*/ 288456 w 288456"/>
                  <a:gd name="connsiteY1-32" fmla="*/ 312248 h 312248"/>
                  <a:gd name="connsiteX0-33" fmla="*/ 0 w 288456"/>
                  <a:gd name="connsiteY0-34" fmla="*/ 0 h 312248"/>
                  <a:gd name="connsiteX1-35" fmla="*/ 288456 w 288456"/>
                  <a:gd name="connsiteY1-36" fmla="*/ 312248 h 312248"/>
                </a:gdLst>
                <a:ahLst/>
                <a:cxnLst>
                  <a:cxn ang="0">
                    <a:pos x="connsiteX0-1" y="connsiteY0-2"/>
                  </a:cxn>
                  <a:cxn ang="0">
                    <a:pos x="connsiteX1-3" y="connsiteY1-4"/>
                  </a:cxn>
                </a:cxnLst>
                <a:rect l="l" t="t" r="r" b="b"/>
                <a:pathLst>
                  <a:path w="288456" h="312248">
                    <a:moveTo>
                      <a:pt x="0" y="0"/>
                    </a:moveTo>
                    <a:cubicBezTo>
                      <a:pt x="161007" y="95394"/>
                      <a:pt x="227164" y="138909"/>
                      <a:pt x="288456" y="312248"/>
                    </a:cubicBezTo>
                  </a:path>
                </a:pathLst>
              </a:custGeom>
              <a:noFill/>
              <a:ln w="6350">
                <a:gradFill>
                  <a:gsLst>
                    <a:gs pos="0">
                      <a:srgbClr val="31EFE6">
                        <a:alpha val="44000"/>
                      </a:srgbClr>
                    </a:gs>
                    <a:gs pos="100000">
                      <a:srgbClr val="31EFE6">
                        <a:lumMod val="0"/>
                      </a:srgbClr>
                    </a:gs>
                  </a:gsLst>
                  <a:lin ang="5400000" scaled="1"/>
                </a:grad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6" name="任意多边形: 形状 55"/>
              <p:cNvSpPr/>
              <p:nvPr/>
            </p:nvSpPr>
            <p:spPr>
              <a:xfrm flipH="1">
                <a:off x="10125461" y="2818103"/>
                <a:ext cx="484886" cy="524879"/>
              </a:xfrm>
              <a:custGeom>
                <a:avLst/>
                <a:gdLst>
                  <a:gd name="connsiteX0" fmla="*/ 0 w 409433"/>
                  <a:gd name="connsiteY0" fmla="*/ 0 h 648268"/>
                  <a:gd name="connsiteX1" fmla="*/ 409433 w 409433"/>
                  <a:gd name="connsiteY1" fmla="*/ 648268 h 648268"/>
                  <a:gd name="connsiteX0-1" fmla="*/ 0 w 296758"/>
                  <a:gd name="connsiteY0-2" fmla="*/ 0 h 379582"/>
                  <a:gd name="connsiteX1-3" fmla="*/ 296758 w 296758"/>
                  <a:gd name="connsiteY1-4" fmla="*/ 379582 h 379582"/>
                  <a:gd name="connsiteX0-5" fmla="*/ 0 w 296758"/>
                  <a:gd name="connsiteY0-6" fmla="*/ 0 h 379582"/>
                  <a:gd name="connsiteX1-7" fmla="*/ 296758 w 296758"/>
                  <a:gd name="connsiteY1-8" fmla="*/ 379582 h 379582"/>
                  <a:gd name="connsiteX0-9" fmla="*/ 0 w 309759"/>
                  <a:gd name="connsiteY0-10" fmla="*/ 0 h 375249"/>
                  <a:gd name="connsiteX1-11" fmla="*/ 309759 w 309759"/>
                  <a:gd name="connsiteY1-12" fmla="*/ 375249 h 375249"/>
                  <a:gd name="connsiteX0-13" fmla="*/ 0 w 327093"/>
                  <a:gd name="connsiteY0-14" fmla="*/ 0 h 340580"/>
                  <a:gd name="connsiteX1-15" fmla="*/ 327093 w 327093"/>
                  <a:gd name="connsiteY1-16" fmla="*/ 340580 h 340580"/>
                  <a:gd name="connsiteX0-17" fmla="*/ 0 w 327093"/>
                  <a:gd name="connsiteY0-18" fmla="*/ 0 h 340580"/>
                  <a:gd name="connsiteX1-19" fmla="*/ 327093 w 327093"/>
                  <a:gd name="connsiteY1-20" fmla="*/ 340580 h 340580"/>
                  <a:gd name="connsiteX0-21" fmla="*/ 0 w 327093"/>
                  <a:gd name="connsiteY0-22" fmla="*/ 0 h 340580"/>
                  <a:gd name="connsiteX1-23" fmla="*/ 327093 w 327093"/>
                  <a:gd name="connsiteY1-24" fmla="*/ 340580 h 340580"/>
                  <a:gd name="connsiteX0-25" fmla="*/ 0 w 301335"/>
                  <a:gd name="connsiteY0-26" fmla="*/ 0 h 314823"/>
                  <a:gd name="connsiteX1-27" fmla="*/ 301335 w 301335"/>
                  <a:gd name="connsiteY1-28" fmla="*/ 314823 h 314823"/>
                  <a:gd name="connsiteX0-29" fmla="*/ 0 w 288456"/>
                  <a:gd name="connsiteY0-30" fmla="*/ 0 h 312248"/>
                  <a:gd name="connsiteX1-31" fmla="*/ 288456 w 288456"/>
                  <a:gd name="connsiteY1-32" fmla="*/ 312248 h 312248"/>
                  <a:gd name="connsiteX0-33" fmla="*/ 0 w 288456"/>
                  <a:gd name="connsiteY0-34" fmla="*/ 0 h 312248"/>
                  <a:gd name="connsiteX1-35" fmla="*/ 288456 w 288456"/>
                  <a:gd name="connsiteY1-36" fmla="*/ 312248 h 312248"/>
                </a:gdLst>
                <a:ahLst/>
                <a:cxnLst>
                  <a:cxn ang="0">
                    <a:pos x="connsiteX0-1" y="connsiteY0-2"/>
                  </a:cxn>
                  <a:cxn ang="0">
                    <a:pos x="connsiteX1-3" y="connsiteY1-4"/>
                  </a:cxn>
                </a:cxnLst>
                <a:rect l="l" t="t" r="r" b="b"/>
                <a:pathLst>
                  <a:path w="288456" h="312248">
                    <a:moveTo>
                      <a:pt x="0" y="0"/>
                    </a:moveTo>
                    <a:cubicBezTo>
                      <a:pt x="161007" y="95394"/>
                      <a:pt x="227164" y="138909"/>
                      <a:pt x="288456" y="312248"/>
                    </a:cubicBezTo>
                  </a:path>
                </a:pathLst>
              </a:custGeom>
              <a:noFill/>
              <a:ln w="6350">
                <a:gradFill>
                  <a:gsLst>
                    <a:gs pos="0">
                      <a:srgbClr val="31EFE6">
                        <a:alpha val="57000"/>
                      </a:srgbClr>
                    </a:gs>
                    <a:gs pos="100000">
                      <a:srgbClr val="31EFE6">
                        <a:lumMod val="0"/>
                      </a:srgbClr>
                    </a:gs>
                  </a:gsLst>
                  <a:lin ang="5400000" scaled="1"/>
                </a:grad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形状 56"/>
              <p:cNvSpPr/>
              <p:nvPr/>
            </p:nvSpPr>
            <p:spPr>
              <a:xfrm>
                <a:off x="8858438" y="2790036"/>
                <a:ext cx="1759916" cy="103709"/>
              </a:xfrm>
              <a:custGeom>
                <a:avLst/>
                <a:gdLst>
                  <a:gd name="connsiteX0" fmla="*/ 0 w 1357312"/>
                  <a:gd name="connsiteY0" fmla="*/ 0 h 253663"/>
                  <a:gd name="connsiteX1" fmla="*/ 1357312 w 1357312"/>
                  <a:gd name="connsiteY1" fmla="*/ 0 h 253663"/>
                  <a:gd name="connsiteX2" fmla="*/ 1357312 w 1357312"/>
                  <a:gd name="connsiteY2" fmla="*/ 191967 h 253663"/>
                  <a:gd name="connsiteX3" fmla="*/ 1154217 w 1357312"/>
                  <a:gd name="connsiteY3" fmla="*/ 191967 h 253663"/>
                  <a:gd name="connsiteX4" fmla="*/ 1160294 w 1357312"/>
                  <a:gd name="connsiteY4" fmla="*/ 195322 h 253663"/>
                  <a:gd name="connsiteX5" fmla="*/ 636812 w 1357312"/>
                  <a:gd name="connsiteY5" fmla="*/ 253663 h 253663"/>
                  <a:gd name="connsiteX6" fmla="*/ 113330 w 1357312"/>
                  <a:gd name="connsiteY6" fmla="*/ 195322 h 253663"/>
                  <a:gd name="connsiteX7" fmla="*/ 119408 w 1357312"/>
                  <a:gd name="connsiteY7" fmla="*/ 191967 h 253663"/>
                  <a:gd name="connsiteX8" fmla="*/ 0 w 1357312"/>
                  <a:gd name="connsiteY8" fmla="*/ 191967 h 253663"/>
                  <a:gd name="connsiteX0-1" fmla="*/ 0 w 1357312"/>
                  <a:gd name="connsiteY0-2" fmla="*/ 0 h 253663"/>
                  <a:gd name="connsiteX1-3" fmla="*/ 1357312 w 1357312"/>
                  <a:gd name="connsiteY1-4" fmla="*/ 0 h 253663"/>
                  <a:gd name="connsiteX2-5" fmla="*/ 1357312 w 1357312"/>
                  <a:gd name="connsiteY2-6" fmla="*/ 191967 h 253663"/>
                  <a:gd name="connsiteX3-7" fmla="*/ 1154217 w 1357312"/>
                  <a:gd name="connsiteY3-8" fmla="*/ 191967 h 253663"/>
                  <a:gd name="connsiteX4-9" fmla="*/ 1160294 w 1357312"/>
                  <a:gd name="connsiteY4-10" fmla="*/ 195322 h 253663"/>
                  <a:gd name="connsiteX5-11" fmla="*/ 636812 w 1357312"/>
                  <a:gd name="connsiteY5-12" fmla="*/ 253663 h 253663"/>
                  <a:gd name="connsiteX6-13" fmla="*/ 113330 w 1357312"/>
                  <a:gd name="connsiteY6-14" fmla="*/ 195322 h 253663"/>
                  <a:gd name="connsiteX7-15" fmla="*/ 119408 w 1357312"/>
                  <a:gd name="connsiteY7-16" fmla="*/ 191967 h 253663"/>
                  <a:gd name="connsiteX8-17" fmla="*/ 0 w 1357312"/>
                  <a:gd name="connsiteY8-18" fmla="*/ 191967 h 253663"/>
                  <a:gd name="connsiteX9" fmla="*/ 91440 w 1357312"/>
                  <a:gd name="connsiteY9" fmla="*/ 91440 h 253663"/>
                  <a:gd name="connsiteX0-19" fmla="*/ 1357312 w 1357312"/>
                  <a:gd name="connsiteY0-20" fmla="*/ 0 h 253663"/>
                  <a:gd name="connsiteX1-21" fmla="*/ 1357312 w 1357312"/>
                  <a:gd name="connsiteY1-22" fmla="*/ 191967 h 253663"/>
                  <a:gd name="connsiteX2-23" fmla="*/ 1154217 w 1357312"/>
                  <a:gd name="connsiteY2-24" fmla="*/ 191967 h 253663"/>
                  <a:gd name="connsiteX3-25" fmla="*/ 1160294 w 1357312"/>
                  <a:gd name="connsiteY3-26" fmla="*/ 195322 h 253663"/>
                  <a:gd name="connsiteX4-27" fmla="*/ 636812 w 1357312"/>
                  <a:gd name="connsiteY4-28" fmla="*/ 253663 h 253663"/>
                  <a:gd name="connsiteX5-29" fmla="*/ 113330 w 1357312"/>
                  <a:gd name="connsiteY5-30" fmla="*/ 195322 h 253663"/>
                  <a:gd name="connsiteX6-31" fmla="*/ 119408 w 1357312"/>
                  <a:gd name="connsiteY6-32" fmla="*/ 191967 h 253663"/>
                  <a:gd name="connsiteX7-33" fmla="*/ 0 w 1357312"/>
                  <a:gd name="connsiteY7-34" fmla="*/ 191967 h 253663"/>
                  <a:gd name="connsiteX8-35" fmla="*/ 91440 w 1357312"/>
                  <a:gd name="connsiteY8-36" fmla="*/ 91440 h 253663"/>
                  <a:gd name="connsiteX0-37" fmla="*/ 1357312 w 1357312"/>
                  <a:gd name="connsiteY0-38" fmla="*/ 0 h 253663"/>
                  <a:gd name="connsiteX1-39" fmla="*/ 1357312 w 1357312"/>
                  <a:gd name="connsiteY1-40" fmla="*/ 191967 h 253663"/>
                  <a:gd name="connsiteX2-41" fmla="*/ 1154217 w 1357312"/>
                  <a:gd name="connsiteY2-42" fmla="*/ 191967 h 253663"/>
                  <a:gd name="connsiteX3-43" fmla="*/ 1160294 w 1357312"/>
                  <a:gd name="connsiteY3-44" fmla="*/ 195322 h 253663"/>
                  <a:gd name="connsiteX4-45" fmla="*/ 636812 w 1357312"/>
                  <a:gd name="connsiteY4-46" fmla="*/ 253663 h 253663"/>
                  <a:gd name="connsiteX5-47" fmla="*/ 113330 w 1357312"/>
                  <a:gd name="connsiteY5-48" fmla="*/ 195322 h 253663"/>
                  <a:gd name="connsiteX6-49" fmla="*/ 119408 w 1357312"/>
                  <a:gd name="connsiteY6-50" fmla="*/ 191967 h 253663"/>
                  <a:gd name="connsiteX7-51" fmla="*/ 0 w 1357312"/>
                  <a:gd name="connsiteY7-52" fmla="*/ 191967 h 253663"/>
                  <a:gd name="connsiteX0-53" fmla="*/ 1357312 w 1357312"/>
                  <a:gd name="connsiteY0-54" fmla="*/ 0 h 61696"/>
                  <a:gd name="connsiteX1-55" fmla="*/ 1154217 w 1357312"/>
                  <a:gd name="connsiteY1-56" fmla="*/ 0 h 61696"/>
                  <a:gd name="connsiteX2-57" fmla="*/ 1160294 w 1357312"/>
                  <a:gd name="connsiteY2-58" fmla="*/ 3355 h 61696"/>
                  <a:gd name="connsiteX3-59" fmla="*/ 636812 w 1357312"/>
                  <a:gd name="connsiteY3-60" fmla="*/ 61696 h 61696"/>
                  <a:gd name="connsiteX4-61" fmla="*/ 113330 w 1357312"/>
                  <a:gd name="connsiteY4-62" fmla="*/ 3355 h 61696"/>
                  <a:gd name="connsiteX5-63" fmla="*/ 119408 w 1357312"/>
                  <a:gd name="connsiteY5-64" fmla="*/ 0 h 61696"/>
                  <a:gd name="connsiteX6-65" fmla="*/ 0 w 1357312"/>
                  <a:gd name="connsiteY6-66" fmla="*/ 0 h 61696"/>
                  <a:gd name="connsiteX0-67" fmla="*/ 1154217 w 1160294"/>
                  <a:gd name="connsiteY0-68" fmla="*/ 0 h 61696"/>
                  <a:gd name="connsiteX1-69" fmla="*/ 1160294 w 1160294"/>
                  <a:gd name="connsiteY1-70" fmla="*/ 3355 h 61696"/>
                  <a:gd name="connsiteX2-71" fmla="*/ 636812 w 1160294"/>
                  <a:gd name="connsiteY2-72" fmla="*/ 61696 h 61696"/>
                  <a:gd name="connsiteX3-73" fmla="*/ 113330 w 1160294"/>
                  <a:gd name="connsiteY3-74" fmla="*/ 3355 h 61696"/>
                  <a:gd name="connsiteX4-75" fmla="*/ 119408 w 1160294"/>
                  <a:gd name="connsiteY4-76" fmla="*/ 0 h 61696"/>
                  <a:gd name="connsiteX5-77" fmla="*/ 0 w 1160294"/>
                  <a:gd name="connsiteY5-78" fmla="*/ 0 h 61696"/>
                  <a:gd name="connsiteX0-79" fmla="*/ 1040887 w 1046964"/>
                  <a:gd name="connsiteY0-80" fmla="*/ 0 h 61696"/>
                  <a:gd name="connsiteX1-81" fmla="*/ 1046964 w 1046964"/>
                  <a:gd name="connsiteY1-82" fmla="*/ 3355 h 61696"/>
                  <a:gd name="connsiteX2-83" fmla="*/ 523482 w 1046964"/>
                  <a:gd name="connsiteY2-84" fmla="*/ 61696 h 61696"/>
                  <a:gd name="connsiteX3-85" fmla="*/ 0 w 1046964"/>
                  <a:gd name="connsiteY3-86" fmla="*/ 3355 h 61696"/>
                  <a:gd name="connsiteX4-87" fmla="*/ 6078 w 1046964"/>
                  <a:gd name="connsiteY4-88" fmla="*/ 0 h 616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46964" h="61696">
                    <a:moveTo>
                      <a:pt x="1040887" y="0"/>
                    </a:moveTo>
                    <a:lnTo>
                      <a:pt x="1046964" y="3355"/>
                    </a:lnTo>
                    <a:cubicBezTo>
                      <a:pt x="1046964" y="35576"/>
                      <a:pt x="812593" y="61696"/>
                      <a:pt x="523482" y="61696"/>
                    </a:cubicBezTo>
                    <a:cubicBezTo>
                      <a:pt x="234371" y="61696"/>
                      <a:pt x="0" y="35576"/>
                      <a:pt x="0" y="3355"/>
                    </a:cubicBezTo>
                    <a:lnTo>
                      <a:pt x="6078" y="0"/>
                    </a:lnTo>
                  </a:path>
                </a:pathLst>
              </a:custGeom>
              <a:noFill/>
              <a:ln w="6350">
                <a:gradFill>
                  <a:gsLst>
                    <a:gs pos="33000">
                      <a:srgbClr val="31EFE6">
                        <a:lumMod val="0"/>
                      </a:srgbClr>
                    </a:gs>
                    <a:gs pos="100000">
                      <a:srgbClr val="31EFE6"/>
                    </a:gs>
                  </a:gsLst>
                  <a:lin ang="5400000" scaled="1"/>
                </a:grad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矩形 57"/>
              <p:cNvSpPr/>
              <p:nvPr/>
            </p:nvSpPr>
            <p:spPr>
              <a:xfrm>
                <a:off x="8937536" y="2705566"/>
                <a:ext cx="1947258" cy="1007674"/>
              </a:xfrm>
              <a:prstGeom prst="rect">
                <a:avLst/>
              </a:prstGeom>
              <a:gradFill>
                <a:gsLst>
                  <a:gs pos="0">
                    <a:schemeClr val="tx1">
                      <a:alpha val="0"/>
                    </a:schemeClr>
                  </a:gs>
                  <a:gs pos="89000">
                    <a:schemeClr val="tx1"/>
                  </a:gs>
                </a:gsLst>
                <a:lin ang="5400000" scaled="1"/>
              </a:gradFill>
              <a:ln>
                <a:noFill/>
              </a:ln>
              <a:scene3d>
                <a:camera prst="obliqueTopRigh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9" name="椭圆 58"/>
              <p:cNvSpPr/>
              <p:nvPr/>
            </p:nvSpPr>
            <p:spPr>
              <a:xfrm>
                <a:off x="10209503" y="2352266"/>
                <a:ext cx="126286" cy="126286"/>
              </a:xfrm>
              <a:prstGeom prst="ellipse">
                <a:avLst/>
              </a:prstGeom>
              <a:solidFill>
                <a:srgbClr val="84F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0" name="椭圆 59"/>
              <p:cNvSpPr/>
              <p:nvPr/>
            </p:nvSpPr>
            <p:spPr>
              <a:xfrm>
                <a:off x="9056332" y="2557824"/>
                <a:ext cx="87987" cy="87987"/>
              </a:xfrm>
              <a:prstGeom prst="ellipse">
                <a:avLst/>
              </a:prstGeom>
              <a:solidFill>
                <a:srgbClr val="84F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 name="椭圆 60"/>
              <p:cNvSpPr/>
              <p:nvPr/>
            </p:nvSpPr>
            <p:spPr>
              <a:xfrm>
                <a:off x="10465940" y="2484246"/>
                <a:ext cx="87987" cy="87987"/>
              </a:xfrm>
              <a:prstGeom prst="ellipse">
                <a:avLst/>
              </a:prstGeom>
              <a:noFill/>
              <a:ln w="6350">
                <a:solidFill>
                  <a:srgbClr val="84F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椭圆 66"/>
              <p:cNvSpPr/>
              <p:nvPr/>
            </p:nvSpPr>
            <p:spPr>
              <a:xfrm>
                <a:off x="9355633" y="1911760"/>
                <a:ext cx="66105" cy="66105"/>
              </a:xfrm>
              <a:prstGeom prst="ellipse">
                <a:avLst/>
              </a:prstGeom>
              <a:noFill/>
              <a:ln w="6350">
                <a:solidFill>
                  <a:srgbClr val="84F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0" name="图形 78"/>
              <p:cNvSpPr/>
              <p:nvPr/>
            </p:nvSpPr>
            <p:spPr>
              <a:xfrm>
                <a:off x="9473369" y="1988903"/>
                <a:ext cx="590844" cy="545185"/>
              </a:xfrm>
              <a:custGeom>
                <a:avLst/>
                <a:gdLst>
                  <a:gd name="connsiteX0" fmla="*/ 1456804 w 1798959"/>
                  <a:gd name="connsiteY0" fmla="*/ 1095577 h 1798959"/>
                  <a:gd name="connsiteX1" fmla="*/ 1537766 w 1798959"/>
                  <a:gd name="connsiteY1" fmla="*/ 1176328 h 1798959"/>
                  <a:gd name="connsiteX2" fmla="*/ 1618517 w 1798959"/>
                  <a:gd name="connsiteY2" fmla="*/ 1095366 h 1798959"/>
                  <a:gd name="connsiteX3" fmla="*/ 1537661 w 1798959"/>
                  <a:gd name="connsiteY3" fmla="*/ 1014615 h 1798959"/>
                  <a:gd name="connsiteX4" fmla="*/ 1456804 w 1798959"/>
                  <a:gd name="connsiteY4" fmla="*/ 1095577 h 1798959"/>
                  <a:gd name="connsiteX5" fmla="*/ 1514589 w 1798959"/>
                  <a:gd name="connsiteY5" fmla="*/ 286111 h 1798959"/>
                  <a:gd name="connsiteX6" fmla="*/ 1380233 w 1798959"/>
                  <a:gd name="connsiteY6" fmla="*/ 53066 h 1798959"/>
                  <a:gd name="connsiteX7" fmla="*/ 1236438 w 1798959"/>
                  <a:gd name="connsiteY7" fmla="*/ 14327 h 1798959"/>
                  <a:gd name="connsiteX8" fmla="*/ 1236247 w 1798959"/>
                  <a:gd name="connsiteY8" fmla="*/ 14437 h 1798959"/>
                  <a:gd name="connsiteX9" fmla="*/ 766347 w 1798959"/>
                  <a:gd name="connsiteY9" fmla="*/ 286111 h 1798959"/>
                  <a:gd name="connsiteX10" fmla="*/ 1514589 w 1798959"/>
                  <a:gd name="connsiteY10" fmla="*/ 286111 h 1798959"/>
                  <a:gd name="connsiteX11" fmla="*/ 1487601 w 1798959"/>
                  <a:gd name="connsiteY11" fmla="*/ 1270626 h 1798959"/>
                  <a:gd name="connsiteX12" fmla="*/ 1312765 w 1798959"/>
                  <a:gd name="connsiteY12" fmla="*/ 1095577 h 1798959"/>
                  <a:gd name="connsiteX13" fmla="*/ 1487548 w 1798959"/>
                  <a:gd name="connsiteY13" fmla="*/ 920476 h 1798959"/>
                  <a:gd name="connsiteX14" fmla="*/ 1799439 w 1798959"/>
                  <a:gd name="connsiteY14" fmla="*/ 920476 h 1798959"/>
                  <a:gd name="connsiteX15" fmla="*/ 1799439 w 1798959"/>
                  <a:gd name="connsiteY15" fmla="*/ 497301 h 1798959"/>
                  <a:gd name="connsiteX16" fmla="*/ 1694029 w 1798959"/>
                  <a:gd name="connsiteY16" fmla="*/ 391680 h 1798959"/>
                  <a:gd name="connsiteX17" fmla="*/ 105683 w 1798959"/>
                  <a:gd name="connsiteY17" fmla="*/ 391680 h 1798959"/>
                  <a:gd name="connsiteX18" fmla="*/ 273 w 1798959"/>
                  <a:gd name="connsiteY18" fmla="*/ 497301 h 1798959"/>
                  <a:gd name="connsiteX19" fmla="*/ 273 w 1798959"/>
                  <a:gd name="connsiteY19" fmla="*/ 1693853 h 1798959"/>
                  <a:gd name="connsiteX20" fmla="*/ 105683 w 1798959"/>
                  <a:gd name="connsiteY20" fmla="*/ 1799422 h 1798959"/>
                  <a:gd name="connsiteX21" fmla="*/ 1694029 w 1798959"/>
                  <a:gd name="connsiteY21" fmla="*/ 1799422 h 1798959"/>
                  <a:gd name="connsiteX22" fmla="*/ 1799439 w 1798959"/>
                  <a:gd name="connsiteY22" fmla="*/ 1693853 h 1798959"/>
                  <a:gd name="connsiteX23" fmla="*/ 1799439 w 1798959"/>
                  <a:gd name="connsiteY23" fmla="*/ 1270626 h 1798959"/>
                  <a:gd name="connsiteX24" fmla="*/ 1487548 w 1798959"/>
                  <a:gd name="connsiteY24" fmla="*/ 1270626 h 179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8959" h="1798959">
                    <a:moveTo>
                      <a:pt x="1456804" y="1095577"/>
                    </a:moveTo>
                    <a:cubicBezTo>
                      <a:pt x="1456862" y="1140233"/>
                      <a:pt x="1493110" y="1176387"/>
                      <a:pt x="1537766" y="1176328"/>
                    </a:cubicBezTo>
                    <a:cubicBezTo>
                      <a:pt x="1582422" y="1176270"/>
                      <a:pt x="1618576" y="1140022"/>
                      <a:pt x="1618517" y="1095366"/>
                    </a:cubicBezTo>
                    <a:cubicBezTo>
                      <a:pt x="1618459" y="1050751"/>
                      <a:pt x="1582275" y="1014615"/>
                      <a:pt x="1537661" y="1014615"/>
                    </a:cubicBezTo>
                    <a:cubicBezTo>
                      <a:pt x="1492999" y="1014615"/>
                      <a:pt x="1456804" y="1050863"/>
                      <a:pt x="1456804" y="1095577"/>
                    </a:cubicBezTo>
                    <a:close/>
                    <a:moveTo>
                      <a:pt x="1514589" y="286111"/>
                    </a:moveTo>
                    <a:lnTo>
                      <a:pt x="1380233" y="53066"/>
                    </a:lnTo>
                    <a:cubicBezTo>
                      <a:pt x="1351223" y="2660"/>
                      <a:pt x="1286843" y="-14684"/>
                      <a:pt x="1236438" y="14327"/>
                    </a:cubicBezTo>
                    <a:cubicBezTo>
                      <a:pt x="1236374" y="14364"/>
                      <a:pt x="1236311" y="14400"/>
                      <a:pt x="1236247" y="14437"/>
                    </a:cubicBezTo>
                    <a:lnTo>
                      <a:pt x="766347" y="286111"/>
                    </a:lnTo>
                    <a:lnTo>
                      <a:pt x="1514589" y="286111"/>
                    </a:lnTo>
                    <a:close/>
                    <a:moveTo>
                      <a:pt x="1487601" y="1270626"/>
                    </a:moveTo>
                    <a:cubicBezTo>
                      <a:pt x="1390983" y="1270567"/>
                      <a:pt x="1312706" y="1192196"/>
                      <a:pt x="1312765" y="1095577"/>
                    </a:cubicBezTo>
                    <a:cubicBezTo>
                      <a:pt x="1312677" y="998959"/>
                      <a:pt x="1390930" y="920564"/>
                      <a:pt x="1487548" y="920476"/>
                    </a:cubicBezTo>
                    <a:lnTo>
                      <a:pt x="1799439" y="920476"/>
                    </a:lnTo>
                    <a:lnTo>
                      <a:pt x="1799439" y="497301"/>
                    </a:lnTo>
                    <a:cubicBezTo>
                      <a:pt x="1799498" y="439027"/>
                      <a:pt x="1752304" y="391738"/>
                      <a:pt x="1694029" y="391680"/>
                    </a:cubicBezTo>
                    <a:lnTo>
                      <a:pt x="105683" y="391680"/>
                    </a:lnTo>
                    <a:cubicBezTo>
                      <a:pt x="47474" y="391680"/>
                      <a:pt x="273" y="438987"/>
                      <a:pt x="273" y="497301"/>
                    </a:cubicBezTo>
                    <a:lnTo>
                      <a:pt x="273" y="1693853"/>
                    </a:lnTo>
                    <a:cubicBezTo>
                      <a:pt x="273" y="1752167"/>
                      <a:pt x="47474" y="1799422"/>
                      <a:pt x="105683" y="1799422"/>
                    </a:cubicBezTo>
                    <a:lnTo>
                      <a:pt x="1694029" y="1799422"/>
                    </a:lnTo>
                    <a:cubicBezTo>
                      <a:pt x="1752238" y="1799422"/>
                      <a:pt x="1799439" y="1752167"/>
                      <a:pt x="1799439" y="1693853"/>
                    </a:cubicBezTo>
                    <a:lnTo>
                      <a:pt x="1799439" y="1270626"/>
                    </a:lnTo>
                    <a:lnTo>
                      <a:pt x="1487548" y="1270626"/>
                    </a:lnTo>
                    <a:close/>
                  </a:path>
                </a:pathLst>
              </a:custGeom>
              <a:solidFill>
                <a:srgbClr val="81FFCF"/>
              </a:solidFill>
              <a:ln>
                <a:noFill/>
              </a:ln>
              <a:extLst>
                <a:ext uri="{91240B29-F687-4F45-9708-019B960494DF}">
                  <a14:hiddenLine xmlns:a14="http://schemas.microsoft.com/office/drawing/2010/main" w="9525">
                    <a:solidFill>
                      <a:srgbClr val="000000"/>
                    </a:solidFill>
                    <a:round/>
                  </a14:hiddenLine>
                </a:ext>
              </a:ex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8" name="矩形 47"/>
            <p:cNvSpPr/>
            <p:nvPr/>
          </p:nvSpPr>
          <p:spPr>
            <a:xfrm>
              <a:off x="8083444" y="4608357"/>
              <a:ext cx="3376717" cy="414020"/>
            </a:xfrm>
            <a:prstGeom prst="rect">
              <a:avLst/>
            </a:prstGeom>
          </p:spPr>
          <p:txBody>
            <a:bodyPr wrap="square">
              <a:spAutoFit/>
            </a:bodyPr>
            <a:lstStyle/>
            <a:p>
              <a:pPr algn="ctr">
                <a:lnSpc>
                  <a:spcPct val="150000"/>
                </a:lnSpc>
              </a:pP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6" name="平行四边形 65"/>
          <p:cNvSpPr/>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文本框 67"/>
          <p:cNvSpPr txBox="1"/>
          <p:nvPr/>
        </p:nvSpPr>
        <p:spPr>
          <a:xfrm>
            <a:off x="3802100" y="585910"/>
            <a:ext cx="4000500" cy="645160"/>
          </a:xfrm>
          <a:prstGeom prst="rect">
            <a:avLst/>
          </a:prstGeom>
          <a:noFill/>
        </p:spPr>
        <p:txBody>
          <a:bodyPr wrap="square" rtlCol="0">
            <a:spAutoFit/>
          </a:bodyPr>
          <a:lstStyle/>
          <a:p>
            <a:pPr algn="ctr"/>
            <a:r>
              <a:rPr lang="en-US" sz="3600" b="1">
                <a:solidFill>
                  <a:srgbClr val="FFFFFF"/>
                </a:solidFill>
                <a:latin typeface="Söhne" charset="0"/>
              </a:rPr>
              <a:t>Objective</a:t>
            </a:r>
            <a:endParaRPr lang="en-US" altLang="en-US" sz="3600" b="1" spc="406" dirty="0">
              <a:solidFill>
                <a:srgbClr val="FFFFFF"/>
              </a:solidFill>
              <a:latin typeface="Söhne" charset="0"/>
              <a:ea typeface="微软雅黑" panose="020B0503020204020204" pitchFamily="34" charset="-122"/>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6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675" y="1065530"/>
            <a:ext cx="12324715" cy="4726940"/>
          </a:xfrm>
          <a:prstGeom prst="rect">
            <a:avLst/>
          </a:prstGeom>
          <a:gradFill>
            <a:gsLst>
              <a:gs pos="0">
                <a:srgbClr val="012D48"/>
              </a:gs>
              <a:gs pos="39000">
                <a:srgbClr val="012943"/>
              </a:gs>
              <a:gs pos="66000">
                <a:srgbClr val="01152D"/>
              </a:gs>
              <a:gs pos="100000">
                <a:srgbClr val="01061A"/>
              </a:gs>
            </a:gsLst>
            <a:lin ang="0" scaled="0"/>
          </a:gradFill>
          <a:ln>
            <a:noFill/>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86342ed9b911810ceca07c4be018d2be"/>
          <p:cNvPicPr>
            <a:picLocks noChangeAspect="1"/>
          </p:cNvPicPr>
          <p:nvPr/>
        </p:nvPicPr>
        <p:blipFill>
          <a:blip r:embed="rId3"/>
          <a:stretch>
            <a:fillRect/>
          </a:stretch>
        </p:blipFill>
        <p:spPr>
          <a:xfrm>
            <a:off x="5186045" y="1526540"/>
            <a:ext cx="7071995" cy="3793490"/>
          </a:xfrm>
          <a:prstGeom prst="rect">
            <a:avLst/>
          </a:prstGeom>
        </p:spPr>
      </p:pic>
      <p:grpSp>
        <p:nvGrpSpPr>
          <p:cNvPr id="96" name="组合 95"/>
          <p:cNvGrpSpPr/>
          <p:nvPr/>
        </p:nvGrpSpPr>
        <p:grpSpPr>
          <a:xfrm>
            <a:off x="28480" y="2613920"/>
            <a:ext cx="6511419" cy="2645478"/>
            <a:chOff x="2848599" y="2619000"/>
            <a:chExt cx="6511419" cy="2645478"/>
          </a:xfrm>
        </p:grpSpPr>
        <p:grpSp>
          <p:nvGrpSpPr>
            <p:cNvPr id="89" name="组合 88"/>
            <p:cNvGrpSpPr/>
            <p:nvPr/>
          </p:nvGrpSpPr>
          <p:grpSpPr>
            <a:xfrm>
              <a:off x="2848599" y="2619000"/>
              <a:ext cx="1620000" cy="1620000"/>
              <a:chOff x="5345056" y="2549071"/>
              <a:chExt cx="1620000" cy="1620000"/>
            </a:xfrm>
          </p:grpSpPr>
          <p:sp>
            <p:nvSpPr>
              <p:cNvPr id="87" name="矩形: 圆角 86"/>
              <p:cNvSpPr/>
              <p:nvPr/>
            </p:nvSpPr>
            <p:spPr>
              <a:xfrm>
                <a:off x="5345056" y="2549071"/>
                <a:ext cx="1620000" cy="1620000"/>
              </a:xfrm>
              <a:prstGeom prst="roundRect">
                <a:avLst>
                  <a:gd name="adj" fmla="val 11282"/>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ln>
                    <a:solidFill>
                      <a:schemeClr val="accent2"/>
                    </a:solidFill>
                  </a:ln>
                  <a:solidFill>
                    <a:prstClr val="white"/>
                  </a:solidFill>
                  <a:cs typeface="+mn-ea"/>
                  <a:sym typeface="+mn-lt"/>
                </a:endParaRPr>
              </a:p>
            </p:txBody>
          </p:sp>
          <p:sp>
            <p:nvSpPr>
              <p:cNvPr id="88" name="文本框 87"/>
              <p:cNvSpPr txBox="1"/>
              <p:nvPr/>
            </p:nvSpPr>
            <p:spPr>
              <a:xfrm>
                <a:off x="5585550" y="2697352"/>
                <a:ext cx="1313180" cy="1322070"/>
              </a:xfrm>
              <a:prstGeom prst="rect">
                <a:avLst/>
              </a:prstGeom>
              <a:noFill/>
            </p:spPr>
            <p:txBody>
              <a:bodyPr wrap="none" rtlCol="0">
                <a:spAutoFit/>
              </a:bodyPr>
              <a:lstStyle/>
              <a:p>
                <a:pPr algn="ctr">
                  <a:defRPr/>
                </a:pPr>
                <a:r>
                  <a:rPr lang="en-US" altLang="zh-CN" sz="8000">
                    <a:solidFill>
                      <a:schemeClr val="bg1"/>
                    </a:solidFill>
                    <a:cs typeface="+mn-ea"/>
                    <a:sym typeface="+mn-lt"/>
                  </a:rPr>
                  <a:t>03</a:t>
                </a:r>
              </a:p>
            </p:txBody>
          </p:sp>
        </p:grpSp>
        <p:grpSp>
          <p:nvGrpSpPr>
            <p:cNvPr id="95" name="组合 94"/>
            <p:cNvGrpSpPr/>
            <p:nvPr/>
          </p:nvGrpSpPr>
          <p:grpSpPr>
            <a:xfrm>
              <a:off x="4633185" y="2634099"/>
              <a:ext cx="4726833" cy="2630379"/>
              <a:chOff x="4633185" y="2621783"/>
              <a:chExt cx="4726833" cy="2630379"/>
            </a:xfrm>
          </p:grpSpPr>
          <p:sp>
            <p:nvSpPr>
              <p:cNvPr id="90" name="矩形 89"/>
              <p:cNvSpPr/>
              <p:nvPr/>
            </p:nvSpPr>
            <p:spPr>
              <a:xfrm>
                <a:off x="4633185" y="3216957"/>
                <a:ext cx="2553970" cy="583565"/>
              </a:xfrm>
              <a:prstGeom prst="rect">
                <a:avLst/>
              </a:prstGeom>
            </p:spPr>
            <p:txBody>
              <a:bodyPr wrap="none">
                <a:spAutoFit/>
              </a:bodyPr>
              <a:lstStyle/>
              <a:p>
                <a:pPr algn="l">
                  <a:defRPr/>
                </a:pPr>
                <a:r>
                  <a:rPr lang="en-US" altLang="zh-CN" sz="3200" b="1" noProof="0">
                    <a:ln>
                      <a:noFill/>
                    </a:ln>
                    <a:solidFill>
                      <a:schemeClr val="bg1"/>
                    </a:solidFill>
                    <a:effectLst/>
                    <a:uLnTx/>
                    <a:uFillTx/>
                    <a:cs typeface="+mn-ea"/>
                    <a:sym typeface="+mn-lt"/>
                  </a:rPr>
                  <a:t>Comparison</a:t>
                </a:r>
                <a:endParaRPr lang="en-US" altLang="zh-CN" sz="3200" b="1" noProof="0" dirty="0">
                  <a:ln>
                    <a:noFill/>
                  </a:ln>
                  <a:solidFill>
                    <a:schemeClr val="bg1"/>
                  </a:solidFill>
                  <a:effectLst/>
                  <a:uLnTx/>
                  <a:uFillTx/>
                  <a:cs typeface="+mn-ea"/>
                  <a:sym typeface="+mn-lt"/>
                </a:endParaRPr>
              </a:p>
            </p:txBody>
          </p:sp>
          <p:sp>
            <p:nvSpPr>
              <p:cNvPr id="91" name="矩形 90"/>
              <p:cNvSpPr/>
              <p:nvPr/>
            </p:nvSpPr>
            <p:spPr>
              <a:xfrm>
                <a:off x="4633186" y="2621783"/>
                <a:ext cx="1223645" cy="368300"/>
              </a:xfrm>
              <a:prstGeom prst="rect">
                <a:avLst/>
              </a:prstGeom>
            </p:spPr>
            <p:txBody>
              <a:bodyPr wrap="none">
                <a:spAutoFit/>
              </a:bodyPr>
              <a:lstStyle/>
              <a:p>
                <a:pPr>
                  <a:defRPr/>
                </a:pPr>
                <a:r>
                  <a:rPr lang="en-US" altLang="zh-CN">
                    <a:solidFill>
                      <a:prstClr val="white"/>
                    </a:solidFill>
                    <a:cs typeface="+mn-ea"/>
                    <a:sym typeface="+mn-lt"/>
                  </a:rPr>
                  <a:t>PART four</a:t>
                </a:r>
                <a:endParaRPr lang="zh-CN" altLang="en-US">
                  <a:solidFill>
                    <a:prstClr val="white"/>
                  </a:solidFill>
                  <a:cs typeface="+mn-ea"/>
                  <a:sym typeface="+mn-lt"/>
                </a:endParaRPr>
              </a:p>
            </p:txBody>
          </p:sp>
          <p:sp>
            <p:nvSpPr>
              <p:cNvPr id="92" name="矩形 91"/>
              <p:cNvSpPr/>
              <p:nvPr/>
            </p:nvSpPr>
            <p:spPr>
              <a:xfrm>
                <a:off x="4734820" y="4883862"/>
                <a:ext cx="4625198" cy="368300"/>
              </a:xfrm>
              <a:prstGeom prst="rect">
                <a:avLst/>
              </a:prstGeom>
            </p:spPr>
            <p:txBody>
              <a:bodyPr wrap="square">
                <a:spAutoFit/>
              </a:bodyPr>
              <a:lstStyle/>
              <a:p>
                <a:pPr>
                  <a:lnSpc>
                    <a:spcPct val="150000"/>
                  </a:lnSpc>
                  <a:defRPr/>
                </a:pPr>
                <a:endParaRPr lang="en-US" altLang="zh-CN" sz="1200" b="0" dirty="0">
                  <a:solidFill>
                    <a:srgbClr val="FFFFFF"/>
                  </a:solidFill>
                  <a:latin typeface="ui-sans-serif" charset="0"/>
                  <a:cs typeface="+mn-ea"/>
                  <a:sym typeface="+mn-lt"/>
                </a:endParaRPr>
              </a:p>
            </p:txBody>
          </p:sp>
          <p:cxnSp>
            <p:nvCxnSpPr>
              <p:cNvPr id="94" name="直接连接符 93"/>
              <p:cNvCxnSpPr/>
              <p:nvPr/>
            </p:nvCxnSpPr>
            <p:spPr>
              <a:xfrm>
                <a:off x="4734786" y="4032997"/>
                <a:ext cx="3420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FFFF"/>
                </a:solidFill>
              </a:rPr>
              <a:t>Comparsion</a:t>
            </a:r>
            <a:endParaRPr lang="zh-CN" altLang="en-US"/>
          </a:p>
        </p:txBody>
      </p:sp>
      <p:sp>
        <p:nvSpPr>
          <p:cNvPr id="3" name="文本框 2"/>
          <p:cNvSpPr txBox="1"/>
          <p:nvPr userDrawn="1"/>
        </p:nvSpPr>
        <p:spPr>
          <a:xfrm>
            <a:off x="790222" y="1495778"/>
            <a:ext cx="10159979" cy="4174278"/>
          </a:xfrm>
          <a:prstGeom prst="rect">
            <a:avLst/>
          </a:prstGeom>
        </p:spPr>
        <p:txBody>
          <a:bodyPr wrap="square" rtlCol="0">
            <a:noAutofit/>
          </a:bodyPr>
          <a:lstStyle/>
          <a:p>
            <a:pPr lvl="0" algn="l">
              <a:buChar char="•"/>
            </a:pPr>
            <a:r>
              <a:rPr lang="en-US" sz="2400" b="1">
                <a:solidFill>
                  <a:srgbClr val="FFFFFF"/>
                </a:solidFill>
                <a:latin typeface="Söhne" charset="0"/>
              </a:rPr>
              <a:t>The highest accuracy for Naive Bayes was around </a:t>
            </a:r>
            <a:r>
              <a:rPr lang="en-US" sz="2400" b="1" u="sng">
                <a:solidFill>
                  <a:srgbClr val="FFFFFF"/>
                </a:solidFill>
                <a:latin typeface="Söhne" charset="0"/>
              </a:rPr>
              <a:t>49.6%</a:t>
            </a:r>
            <a:r>
              <a:rPr lang="en-US" sz="2400" b="1">
                <a:solidFill>
                  <a:srgbClr val="FFFFFF"/>
                </a:solidFill>
                <a:latin typeface="Söhne" charset="0"/>
              </a:rPr>
              <a:t>.</a:t>
            </a:r>
          </a:p>
          <a:p>
            <a:pPr lvl="0" algn="l">
              <a:buChar char="•"/>
            </a:pPr>
            <a:r>
              <a:rPr lang="en-US" sz="2400" b="1">
                <a:solidFill>
                  <a:srgbClr val="FFFFFF"/>
                </a:solidFill>
                <a:latin typeface="Söhne" charset="0"/>
              </a:rPr>
              <a:t>SVM had an accuracy of </a:t>
            </a:r>
            <a:r>
              <a:rPr lang="en-US" sz="2400" b="1" u="sng">
                <a:solidFill>
                  <a:srgbClr val="FFFFFF"/>
                </a:solidFill>
                <a:latin typeface="Söhne" charset="0"/>
              </a:rPr>
              <a:t>65%.</a:t>
            </a:r>
          </a:p>
          <a:p>
            <a:pPr lvl="0" algn="l">
              <a:buChar char="•"/>
            </a:pPr>
            <a:r>
              <a:rPr lang="en-US" sz="2400" b="1">
                <a:solidFill>
                  <a:srgbClr val="FFFFFF"/>
                </a:solidFill>
                <a:latin typeface="Söhne" charset="0"/>
              </a:rPr>
              <a:t>Random Forest boasted an accuracy of </a:t>
            </a:r>
            <a:r>
              <a:rPr lang="en-US" sz="2400" b="1" u="sng">
                <a:solidFill>
                  <a:srgbClr val="FFFFFF"/>
                </a:solidFill>
                <a:latin typeface="Söhne" charset="0"/>
              </a:rPr>
              <a:t>70%.</a:t>
            </a:r>
          </a:p>
          <a:p>
            <a:pPr lvl="0" algn="l">
              <a:buChar char="•"/>
            </a:pPr>
            <a:r>
              <a:rPr lang="en-US" altLang="zh-CN" sz="2400" b="1">
                <a:solidFill>
                  <a:srgbClr val="FFFFFF"/>
                </a:solidFill>
                <a:latin typeface="Söhne" charset="0"/>
              </a:rPr>
              <a:t>Neural Network's accuracy is about </a:t>
            </a:r>
            <a:r>
              <a:rPr lang="en-US" altLang="zh-CN" sz="2400" b="1" u="sng">
                <a:solidFill>
                  <a:srgbClr val="FFFFFF"/>
                </a:solidFill>
                <a:latin typeface="Söhne" charset="0"/>
              </a:rPr>
              <a:t>63.8%.</a:t>
            </a:r>
            <a:endParaRPr lang="en-US" sz="2400" b="1" u="sng">
              <a:solidFill>
                <a:srgbClr val="FFFFFF"/>
              </a:solidFill>
              <a:latin typeface="Söhne" charset="0"/>
            </a:endParaRPr>
          </a:p>
          <a:p>
            <a:pPr lvl="0" algn="l">
              <a:buChar char="•"/>
            </a:pPr>
            <a:endParaRPr lang="en-US" sz="2400" b="1" u="sng">
              <a:solidFill>
                <a:srgbClr val="FFFFFF"/>
              </a:solidFill>
              <a:latin typeface="Söhne" charset="0"/>
            </a:endParaRPr>
          </a:p>
          <a:p>
            <a:pPr lvl="0" algn="l">
              <a:buChar char="•"/>
            </a:pPr>
            <a:endParaRPr lang="en-US" sz="2400" b="0">
              <a:solidFill>
                <a:srgbClr val="FFFFFF"/>
              </a:solidFill>
              <a:latin typeface="Söhne" charset="0"/>
            </a:endParaRPr>
          </a:p>
          <a:p>
            <a:pPr algn="l"/>
            <a:r>
              <a:rPr lang="en-US" sz="2400" b="0">
                <a:solidFill>
                  <a:srgbClr val="FFFFFF"/>
                </a:solidFill>
                <a:latin typeface="Söhne" charset="0"/>
              </a:rPr>
              <a:t>This highlights the superiority of SVM and Random Forest in capturing patterns in this dataset, with Random Forest being the top performer among the three due to its ensemble approach and ability to handle high-dimensional data.</a:t>
            </a:r>
          </a:p>
          <a:p>
            <a:pPr algn="l"/>
            <a:endParaRPr lang="en-US" altLang="zh-CN" sz="2400" b="0">
              <a:solidFill>
                <a:srgbClr val="FFFFFF"/>
              </a:solidFill>
              <a:latin typeface="Söhne" charset="0"/>
            </a:endParaRPr>
          </a:p>
          <a:p>
            <a:pPr algn="l"/>
            <a:endParaRPr lang="en-US" sz="2400" b="0">
              <a:solidFill>
                <a:srgbClr val="FFFFFF"/>
              </a:solidFill>
              <a:latin typeface="Söhne" charset="0"/>
            </a:endParaRPr>
          </a:p>
          <a:p>
            <a:pPr algn="l"/>
            <a:endParaRPr lang="en-US" altLang="en-US" sz="2400" b="0">
              <a:solidFill>
                <a:srgbClr val="FFFFFF"/>
              </a:solidFill>
              <a:latin typeface="Söhne"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675" y="1065530"/>
            <a:ext cx="12324715" cy="4726940"/>
          </a:xfrm>
          <a:prstGeom prst="rect">
            <a:avLst/>
          </a:prstGeom>
          <a:gradFill>
            <a:gsLst>
              <a:gs pos="0">
                <a:srgbClr val="012D48"/>
              </a:gs>
              <a:gs pos="39000">
                <a:srgbClr val="012943"/>
              </a:gs>
              <a:gs pos="66000">
                <a:srgbClr val="01152D"/>
              </a:gs>
              <a:gs pos="100000">
                <a:srgbClr val="01061A"/>
              </a:gs>
            </a:gsLst>
            <a:lin ang="0" scaled="0"/>
          </a:gradFill>
          <a:ln>
            <a:noFill/>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86342ed9b911810ceca07c4be018d2be"/>
          <p:cNvPicPr>
            <a:picLocks noChangeAspect="1"/>
          </p:cNvPicPr>
          <p:nvPr/>
        </p:nvPicPr>
        <p:blipFill>
          <a:blip r:embed="rId3"/>
          <a:stretch>
            <a:fillRect/>
          </a:stretch>
        </p:blipFill>
        <p:spPr>
          <a:xfrm>
            <a:off x="5186045" y="1526540"/>
            <a:ext cx="7071995" cy="3793490"/>
          </a:xfrm>
          <a:prstGeom prst="rect">
            <a:avLst/>
          </a:prstGeom>
        </p:spPr>
      </p:pic>
      <p:grpSp>
        <p:nvGrpSpPr>
          <p:cNvPr id="96" name="组合 95"/>
          <p:cNvGrpSpPr/>
          <p:nvPr/>
        </p:nvGrpSpPr>
        <p:grpSpPr>
          <a:xfrm>
            <a:off x="28480" y="2613920"/>
            <a:ext cx="6409785" cy="1620000"/>
            <a:chOff x="2848599" y="2619000"/>
            <a:chExt cx="6409785" cy="1620000"/>
          </a:xfrm>
        </p:grpSpPr>
        <p:grpSp>
          <p:nvGrpSpPr>
            <p:cNvPr id="89" name="组合 88"/>
            <p:cNvGrpSpPr/>
            <p:nvPr/>
          </p:nvGrpSpPr>
          <p:grpSpPr>
            <a:xfrm>
              <a:off x="2848599" y="2619000"/>
              <a:ext cx="1620000" cy="1620000"/>
              <a:chOff x="5345056" y="2549071"/>
              <a:chExt cx="1620000" cy="1620000"/>
            </a:xfrm>
          </p:grpSpPr>
          <p:sp>
            <p:nvSpPr>
              <p:cNvPr id="87" name="矩形: 圆角 86"/>
              <p:cNvSpPr/>
              <p:nvPr/>
            </p:nvSpPr>
            <p:spPr>
              <a:xfrm>
                <a:off x="5345056" y="2549071"/>
                <a:ext cx="1620000" cy="1620000"/>
              </a:xfrm>
              <a:prstGeom prst="roundRect">
                <a:avLst>
                  <a:gd name="adj" fmla="val 11282"/>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ln>
                    <a:solidFill>
                      <a:schemeClr val="accent2"/>
                    </a:solidFill>
                  </a:ln>
                  <a:solidFill>
                    <a:prstClr val="white"/>
                  </a:solidFill>
                  <a:cs typeface="+mn-ea"/>
                  <a:sym typeface="+mn-lt"/>
                </a:endParaRPr>
              </a:p>
            </p:txBody>
          </p:sp>
          <p:sp>
            <p:nvSpPr>
              <p:cNvPr id="88" name="文本框 87"/>
              <p:cNvSpPr txBox="1"/>
              <p:nvPr/>
            </p:nvSpPr>
            <p:spPr>
              <a:xfrm>
                <a:off x="5585550" y="2697352"/>
                <a:ext cx="1313180" cy="1322070"/>
              </a:xfrm>
              <a:prstGeom prst="rect">
                <a:avLst/>
              </a:prstGeom>
              <a:noFill/>
            </p:spPr>
            <p:txBody>
              <a:bodyPr wrap="none" rtlCol="0">
                <a:spAutoFit/>
              </a:bodyPr>
              <a:lstStyle/>
              <a:p>
                <a:pPr algn="ctr">
                  <a:defRPr/>
                </a:pPr>
                <a:r>
                  <a:rPr lang="en-US" altLang="zh-CN" sz="8000">
                    <a:solidFill>
                      <a:schemeClr val="bg1"/>
                    </a:solidFill>
                    <a:cs typeface="+mn-ea"/>
                    <a:sym typeface="+mn-lt"/>
                  </a:rPr>
                  <a:t>04</a:t>
                </a:r>
              </a:p>
            </p:txBody>
          </p:sp>
        </p:grpSp>
        <p:grpSp>
          <p:nvGrpSpPr>
            <p:cNvPr id="95" name="组合 94"/>
            <p:cNvGrpSpPr/>
            <p:nvPr/>
          </p:nvGrpSpPr>
          <p:grpSpPr>
            <a:xfrm>
              <a:off x="4633186" y="2634099"/>
              <a:ext cx="4625198" cy="1411214"/>
              <a:chOff x="4633186" y="2621783"/>
              <a:chExt cx="4625198" cy="1411214"/>
            </a:xfrm>
          </p:grpSpPr>
          <p:sp>
            <p:nvSpPr>
              <p:cNvPr id="90" name="矩形 89"/>
              <p:cNvSpPr/>
              <p:nvPr/>
            </p:nvSpPr>
            <p:spPr>
              <a:xfrm>
                <a:off x="4734820" y="3273466"/>
                <a:ext cx="2508885" cy="583565"/>
              </a:xfrm>
              <a:prstGeom prst="rect">
                <a:avLst/>
              </a:prstGeom>
            </p:spPr>
            <p:txBody>
              <a:bodyPr wrap="none">
                <a:spAutoFit/>
              </a:bodyPr>
              <a:lstStyle/>
              <a:p>
                <a:pPr algn="l">
                  <a:defRPr/>
                </a:pPr>
                <a:r>
                  <a:rPr lang="en-US" altLang="zh-CN" sz="3200" b="1" noProof="0" dirty="0">
                    <a:ln>
                      <a:noFill/>
                    </a:ln>
                    <a:solidFill>
                      <a:schemeClr val="bg1"/>
                    </a:solidFill>
                    <a:effectLst/>
                    <a:uLnTx/>
                    <a:uFillTx/>
                    <a:cs typeface="+mn-ea"/>
                    <a:sym typeface="+mn-lt"/>
                  </a:rPr>
                  <a:t> Conclusion</a:t>
                </a:r>
              </a:p>
            </p:txBody>
          </p:sp>
          <p:sp>
            <p:nvSpPr>
              <p:cNvPr id="91" name="矩形 90"/>
              <p:cNvSpPr/>
              <p:nvPr/>
            </p:nvSpPr>
            <p:spPr>
              <a:xfrm>
                <a:off x="4633186" y="2621783"/>
                <a:ext cx="1223645" cy="368300"/>
              </a:xfrm>
              <a:prstGeom prst="rect">
                <a:avLst/>
              </a:prstGeom>
            </p:spPr>
            <p:txBody>
              <a:bodyPr wrap="none">
                <a:spAutoFit/>
              </a:bodyPr>
              <a:lstStyle/>
              <a:p>
                <a:pPr>
                  <a:defRPr/>
                </a:pPr>
                <a:r>
                  <a:rPr lang="en-US" altLang="zh-CN">
                    <a:solidFill>
                      <a:prstClr val="white"/>
                    </a:solidFill>
                    <a:cs typeface="+mn-ea"/>
                    <a:sym typeface="+mn-lt"/>
                  </a:rPr>
                  <a:t>PART four</a:t>
                </a:r>
                <a:endParaRPr lang="zh-CN" altLang="en-US">
                  <a:solidFill>
                    <a:prstClr val="white"/>
                  </a:solidFill>
                  <a:cs typeface="+mn-ea"/>
                  <a:sym typeface="+mn-lt"/>
                </a:endParaRPr>
              </a:p>
            </p:txBody>
          </p:sp>
          <p:sp>
            <p:nvSpPr>
              <p:cNvPr id="92" name="矩形 91"/>
              <p:cNvSpPr/>
              <p:nvPr/>
            </p:nvSpPr>
            <p:spPr>
              <a:xfrm>
                <a:off x="4633186" y="3620480"/>
                <a:ext cx="4625198" cy="368300"/>
              </a:xfrm>
              <a:prstGeom prst="rect">
                <a:avLst/>
              </a:prstGeom>
            </p:spPr>
            <p:txBody>
              <a:bodyPr wrap="square">
                <a:spAutoFit/>
              </a:bodyPr>
              <a:lstStyle/>
              <a:p>
                <a:pPr>
                  <a:lnSpc>
                    <a:spcPct val="150000"/>
                  </a:lnSpc>
                  <a:defRPr/>
                </a:pPr>
                <a:endParaRPr lang="en-US" altLang="zh-CN" sz="1200" b="0" dirty="0">
                  <a:solidFill>
                    <a:srgbClr val="FFFFFF"/>
                  </a:solidFill>
                  <a:latin typeface="ui-sans-serif" charset="0"/>
                  <a:cs typeface="+mn-ea"/>
                  <a:sym typeface="+mn-lt"/>
                </a:endParaRPr>
              </a:p>
            </p:txBody>
          </p:sp>
          <p:cxnSp>
            <p:nvCxnSpPr>
              <p:cNvPr id="94" name="直接连接符 93"/>
              <p:cNvCxnSpPr/>
              <p:nvPr/>
            </p:nvCxnSpPr>
            <p:spPr>
              <a:xfrm>
                <a:off x="4734786" y="4032997"/>
                <a:ext cx="3420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olidFill>
                  <a:srgbClr val="FFFFFF"/>
                </a:solidFill>
              </a:rPr>
              <a:t>Conclusion</a:t>
            </a:r>
            <a:endParaRPr lang="zh-CN" altLang="en-US">
              <a:solidFill>
                <a:srgbClr val="FFFFFF"/>
              </a:solidFill>
            </a:endParaRPr>
          </a:p>
        </p:txBody>
      </p:sp>
      <p:sp>
        <p:nvSpPr>
          <p:cNvPr id="3" name="文本框 2"/>
          <p:cNvSpPr txBox="1"/>
          <p:nvPr userDrawn="1"/>
        </p:nvSpPr>
        <p:spPr>
          <a:xfrm>
            <a:off x="1001889" y="973667"/>
            <a:ext cx="2588260" cy="460375"/>
          </a:xfrm>
          <a:prstGeom prst="rect">
            <a:avLst/>
          </a:prstGeom>
        </p:spPr>
        <p:txBody>
          <a:bodyPr wrap="none" rtlCol="0">
            <a:spAutoFit/>
          </a:bodyPr>
          <a:lstStyle/>
          <a:p>
            <a:r>
              <a:rPr lang="en-US" altLang="zh-CN" sz="2400">
                <a:solidFill>
                  <a:srgbClr val="FFFFFF"/>
                </a:solidFill>
              </a:rPr>
              <a:t>Guess the reason</a:t>
            </a:r>
            <a:endParaRPr lang="zh-CN" altLang="en-US" sz="2400">
              <a:solidFill>
                <a:srgbClr val="FFFFFF"/>
              </a:solidFill>
            </a:endParaRPr>
          </a:p>
        </p:txBody>
      </p:sp>
      <p:sp>
        <p:nvSpPr>
          <p:cNvPr id="4" name="文本框 3"/>
          <p:cNvSpPr txBox="1"/>
          <p:nvPr userDrawn="1"/>
        </p:nvSpPr>
        <p:spPr>
          <a:xfrm>
            <a:off x="1001907" y="1618329"/>
            <a:ext cx="9680236" cy="4716768"/>
          </a:xfrm>
          <a:prstGeom prst="rect">
            <a:avLst/>
          </a:prstGeom>
        </p:spPr>
        <p:txBody>
          <a:bodyPr wrap="square" rtlCol="0">
            <a:noAutofit/>
          </a:bodyPr>
          <a:lstStyle/>
          <a:p>
            <a:pPr algn="l"/>
            <a:r>
              <a:rPr lang="en-US" sz="2400" b="1">
                <a:solidFill>
                  <a:srgbClr val="FFFFFF"/>
                </a:solidFill>
                <a:latin typeface="Söhne" charset="0"/>
              </a:rPr>
              <a:t>The performance hierarchy of the models on our dataset (Random Forest &gt; SVM ≈ </a:t>
            </a:r>
            <a:r>
              <a:rPr lang="en-US" altLang="zh-CN" sz="2400" b="1">
                <a:solidFill>
                  <a:srgbClr val="FFFFFF"/>
                </a:solidFill>
                <a:latin typeface="Söhne" charset="0"/>
              </a:rPr>
              <a:t>Neural Network </a:t>
            </a:r>
            <a:r>
              <a:rPr lang="en-US" sz="2400" b="1">
                <a:solidFill>
                  <a:srgbClr val="FFFFFF"/>
                </a:solidFill>
                <a:latin typeface="Söhne" charset="0"/>
              </a:rPr>
              <a:t>&gt; Naive Bayes) can be attributed to the inherent complexities and assumptions of each model. Random Forest's ensemble approach, combined with its capability to capture complex feature interactions, likely gives it an edge. SVM, with its flexibility, stands in the middle, while Naive Bayes, with its simplicity and strong assumptions, might not be best suited for this particular dataset's intricacies. </a:t>
            </a:r>
          </a:p>
          <a:p>
            <a:pPr algn="l"/>
            <a:endParaRPr lang="en-US" altLang="en-US" sz="2400" b="1">
              <a:solidFill>
                <a:srgbClr val="FFFFFF"/>
              </a:solidFill>
              <a:latin typeface="Söhne" charset="0"/>
            </a:endParaRPr>
          </a:p>
          <a:p>
            <a:pPr algn="l"/>
            <a:r>
              <a:rPr lang="en-US" altLang="zh-CN" sz="2400" b="1">
                <a:solidFill>
                  <a:srgbClr val="FFFFFF"/>
                </a:solidFill>
                <a:latin typeface="Söhne" charset="0"/>
              </a:rPr>
              <a:t>Because we do not have enough time, the performance of Neural Network is not good. There is still much room for improvement.</a:t>
            </a:r>
            <a:endParaRPr lang="en-US" altLang="en-US" sz="2400" b="1">
              <a:solidFill>
                <a:srgbClr val="FFFFFF"/>
              </a:solidFill>
              <a:latin typeface="Söhne"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20baae621ccca5b692b70e0e633408ce"/>
          <p:cNvPicPr>
            <a:picLocks noChangeAspect="1"/>
          </p:cNvPicPr>
          <p:nvPr/>
        </p:nvPicPr>
        <p:blipFill>
          <a:blip r:embed="rId4"/>
          <a:stretch>
            <a:fillRect/>
          </a:stretch>
        </p:blipFill>
        <p:spPr>
          <a:xfrm>
            <a:off x="-66675" y="861060"/>
            <a:ext cx="12325985" cy="5135880"/>
          </a:xfrm>
          <a:prstGeom prst="rect">
            <a:avLst/>
          </a:prstGeom>
          <a:effectLst>
            <a:outerShdw blurRad="787400" sx="102000" sy="102000" algn="ctr" rotWithShape="0">
              <a:prstClr val="black">
                <a:alpha val="40000"/>
              </a:prstClr>
            </a:outerShdw>
          </a:effectLst>
        </p:spPr>
      </p:pic>
      <p:sp>
        <p:nvSpPr>
          <p:cNvPr id="8" name="文本框 7"/>
          <p:cNvSpPr txBox="1"/>
          <p:nvPr/>
        </p:nvSpPr>
        <p:spPr>
          <a:xfrm>
            <a:off x="457186" y="1531678"/>
            <a:ext cx="8971280" cy="21228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600" b="1" noProof="0" dirty="0">
                <a:ln>
                  <a:noFill/>
                </a:ln>
                <a:solidFill>
                  <a:prstClr val="white"/>
                </a:solidFill>
                <a:effectLst/>
                <a:uLnTx/>
                <a:uFillTx/>
                <a:latin typeface="Arial" panose="020B0604020202020204"/>
                <a:ea typeface="微软雅黑" panose="020B0503020204020204" pitchFamily="34" charset="-122"/>
                <a:cs typeface="+mn-cs"/>
              </a:rPr>
              <a:t>Thanks</a:t>
            </a:r>
            <a:r>
              <a:rPr lang="zh-CN" altLang="zh-CN" sz="6600" b="1" noProof="0" dirty="0">
                <a:ln>
                  <a:noFill/>
                </a:ln>
                <a:solidFill>
                  <a:prstClr val="white"/>
                </a:solidFill>
                <a:effectLst/>
                <a:uLnTx/>
                <a:uFillTx/>
                <a:latin typeface="Arial" panose="020B0604020202020204"/>
                <a:ea typeface="微软雅黑" panose="020B0503020204020204" pitchFamily="34" charset="-122"/>
                <a:cs typeface="+mn-cs"/>
              </a:rPr>
              <a:t> </a:t>
            </a:r>
            <a:r>
              <a:rPr lang="en-US" altLang="zh-CN" sz="6600" b="1" noProof="0" dirty="0">
                <a:ln>
                  <a:noFill/>
                </a:ln>
                <a:solidFill>
                  <a:prstClr val="white"/>
                </a:solidFill>
                <a:effectLst/>
                <a:uLnTx/>
                <a:uFillTx/>
                <a:latin typeface="Arial" panose="020B0604020202020204"/>
                <a:ea typeface="微软雅黑" panose="020B0503020204020204" pitchFamily="34" charset="-122"/>
                <a:cs typeface="+mn-cs"/>
              </a:rPr>
              <a:t>for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6600" b="1" noProof="0" dirty="0">
                <a:ln>
                  <a:noFill/>
                </a:ln>
                <a:solidFill>
                  <a:prstClr val="white"/>
                </a:solidFill>
                <a:effectLst/>
                <a:uLnTx/>
                <a:uFillTx/>
                <a:latin typeface="Arial" panose="020B0604020202020204"/>
                <a:ea typeface="微软雅黑" panose="020B0503020204020204" pitchFamily="34" charset="-122"/>
                <a:cs typeface="+mn-cs"/>
              </a:rPr>
              <a:t>Listening !</a:t>
            </a:r>
            <a:endParaRPr kumimoji="0" lang="zh-CN" altLang="zh-CN" sz="66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10" name="直接连接符 9"/>
          <p:cNvCxnSpPr/>
          <p:nvPr/>
        </p:nvCxnSpPr>
        <p:spPr>
          <a:xfrm>
            <a:off x="570865" y="4260215"/>
            <a:ext cx="86995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42875" y="1788160"/>
            <a:ext cx="76200" cy="1609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 name="文本框 2"/>
          <p:cNvSpPr txBox="1"/>
          <p:nvPr/>
        </p:nvSpPr>
        <p:spPr>
          <a:xfrm>
            <a:off x="457200" y="4401820"/>
            <a:ext cx="8971280" cy="368300"/>
          </a:xfrm>
          <a:prstGeom prst="rect">
            <a:avLst/>
          </a:prstGeom>
          <a:noFill/>
        </p:spPr>
        <p:txBody>
          <a:bodyPr wrap="square" rtlCol="0">
            <a:spAutoFit/>
          </a:bodyPr>
          <a:lstStyle/>
          <a:p>
            <a:pPr algn="l"/>
            <a:r>
              <a:rPr lang="en-US" altLang="zh-CN" b="1" dirty="0">
                <a:solidFill>
                  <a:schemeClr val="bg1"/>
                </a:solidFill>
                <a:effectLst/>
              </a:rPr>
              <a:t>Group 1</a:t>
            </a:r>
          </a:p>
        </p:txBody>
      </p:sp>
      <p:sp>
        <p:nvSpPr>
          <p:cNvPr id="4" name="文本框 3"/>
          <p:cNvSpPr txBox="1"/>
          <p:nvPr/>
        </p:nvSpPr>
        <p:spPr>
          <a:xfrm>
            <a:off x="457200" y="4938395"/>
            <a:ext cx="8971280" cy="398780"/>
          </a:xfrm>
          <a:prstGeom prst="rect">
            <a:avLst/>
          </a:prstGeom>
          <a:noFill/>
        </p:spPr>
        <p:txBody>
          <a:bodyPr wrap="square" rtlCol="0">
            <a:spAutoFit/>
          </a:bodyPr>
          <a:lstStyle/>
          <a:p>
            <a:pPr algn="l"/>
            <a:r>
              <a:rPr lang="en-US" altLang="zh-CN" sz="2000" b="1">
                <a:solidFill>
                  <a:schemeClr val="bg1"/>
                </a:solidFill>
                <a:effectLst/>
                <a:sym typeface="+mn-ea"/>
              </a:rPr>
              <a:t>Haoxuan Liu, </a:t>
            </a:r>
            <a:r>
              <a:rPr lang="en-US" altLang="zh-CN" sz="2000" b="1">
                <a:solidFill>
                  <a:schemeClr val="bg1"/>
                </a:solidFill>
                <a:effectLst/>
              </a:rPr>
              <a:t>Zikang Liu, Hongyuan Jia</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alphaModFix amt="35000"/>
            <a:duotone>
              <a:prstClr val="black"/>
              <a:srgbClr val="76B5BF">
                <a:tint val="45000"/>
                <a:satMod val="400000"/>
              </a:srgbClr>
            </a:duotone>
            <a:extLst>
              <a:ext uri="{28A0092B-C50C-407E-A947-70E740481C1C}">
                <a14:useLocalDpi xmlns:a14="http://schemas.microsoft.com/office/drawing/2010/main" val="0"/>
              </a:ext>
            </a:extLst>
          </a:blip>
          <a:srcRect b="61978"/>
          <a:stretch>
            <a:fillRect/>
          </a:stretch>
        </p:blipFill>
        <p:spPr>
          <a:xfrm>
            <a:off x="-134761" y="3318933"/>
            <a:ext cx="12192000" cy="3513570"/>
          </a:xfrm>
          <a:prstGeom prst="rect">
            <a:avLst/>
          </a:prstGeom>
        </p:spPr>
      </p:pic>
      <p:grpSp>
        <p:nvGrpSpPr>
          <p:cNvPr id="2" name="组合 1"/>
          <p:cNvGrpSpPr/>
          <p:nvPr/>
        </p:nvGrpSpPr>
        <p:grpSpPr>
          <a:xfrm>
            <a:off x="7827421" y="1164659"/>
            <a:ext cx="2648759" cy="5267206"/>
            <a:chOff x="7756865" y="1915283"/>
            <a:chExt cx="2648759" cy="5267206"/>
          </a:xfrm>
        </p:grpSpPr>
        <p:sp>
          <p:nvSpPr>
            <p:cNvPr id="6" name="矩形: 圆角 18"/>
            <p:cNvSpPr/>
            <p:nvPr/>
          </p:nvSpPr>
          <p:spPr>
            <a:xfrm>
              <a:off x="7869722" y="1915619"/>
              <a:ext cx="2535902" cy="5266870"/>
            </a:xfrm>
            <a:prstGeom prst="roundRect">
              <a:avLst>
                <a:gd name="adj" fmla="val 15541"/>
              </a:avLst>
            </a:prstGeom>
            <a:solidFill>
              <a:schemeClr val="tx1"/>
            </a:solidFill>
            <a:ln>
              <a:noFill/>
            </a:ln>
            <a:effectLst>
              <a:outerShdw blurRad="927100" sx="107000" sy="107000" algn="ctr" rotWithShape="0">
                <a:schemeClr val="bg1">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3855" tIns="61928" rIns="123855" bIns="61928" numCol="1" spcCol="0" rtlCol="0" fromWordArt="0" anchor="ctr" anchorCtr="0" forceAA="0" compatLnSpc="1">
              <a:noAutofit/>
            </a:bodyPr>
            <a:lstStyle/>
            <a:p>
              <a:pPr algn="ctr"/>
              <a:endParaRPr lang="zh-CN" altLang="en-US" sz="2440">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7986531" y="2050701"/>
              <a:ext cx="2304488" cy="4966252"/>
            </a:xfrm>
            <a:prstGeom prst="rect">
              <a:avLst/>
            </a:prstGeom>
            <a:blipFill dpi="0" rotWithShape="1">
              <a:blip r:embed="rId4"/>
              <a:srcRect/>
              <a:tile tx="0" ty="0" sx="100000" sy="100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圆角 20"/>
            <p:cNvSpPr/>
            <p:nvPr/>
          </p:nvSpPr>
          <p:spPr>
            <a:xfrm>
              <a:off x="7960596" y="2050702"/>
              <a:ext cx="2354154" cy="5071802"/>
            </a:xfrm>
            <a:prstGeom prst="roundRect">
              <a:avLst>
                <a:gd name="adj" fmla="val 9817"/>
              </a:avLst>
            </a:prstGeom>
            <a:gradFill>
              <a:gsLst>
                <a:gs pos="73000">
                  <a:schemeClr val="tx1"/>
                </a:gs>
                <a:gs pos="0">
                  <a:schemeClr val="tx1">
                    <a:alpha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3855" tIns="61928" rIns="123855" bIns="61928" numCol="1" spcCol="0" rtlCol="0" fromWordArt="0" anchor="ctr" anchorCtr="0" forceAA="0" compatLnSpc="1">
              <a:noAutofit/>
            </a:bodyPr>
            <a:lstStyle/>
            <a:p>
              <a:pPr algn="ctr"/>
              <a:endParaRPr lang="zh-CN" altLang="en-US" sz="244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圆角 21"/>
            <p:cNvSpPr/>
            <p:nvPr/>
          </p:nvSpPr>
          <p:spPr>
            <a:xfrm>
              <a:off x="7960596" y="2013153"/>
              <a:ext cx="2354154" cy="5003800"/>
            </a:xfrm>
            <a:prstGeom prst="roundRect">
              <a:avLst>
                <a:gd name="adj" fmla="val 9817"/>
              </a:avLst>
            </a:prstGeom>
            <a:gradFill>
              <a:gsLst>
                <a:gs pos="100000">
                  <a:schemeClr val="bg1">
                    <a:alpha val="0"/>
                  </a:schemeClr>
                </a:gs>
                <a:gs pos="31000">
                  <a:schemeClr val="bg1">
                    <a:alpha val="15000"/>
                  </a:schemeClr>
                </a:gs>
                <a:gs pos="31000">
                  <a:schemeClr val="bg1">
                    <a:alpha val="0"/>
                  </a:schemeClr>
                </a:gs>
                <a:gs pos="0">
                  <a:schemeClr val="bg1">
                    <a:alpha val="1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3855" tIns="61928" rIns="123855" bIns="61928" numCol="1" spcCol="0" rtlCol="0" fromWordArt="0" anchor="ctr" anchorCtr="0" forceAA="0" compatLnSpc="1">
              <a:noAutofit/>
            </a:bodyPr>
            <a:lstStyle/>
            <a:p>
              <a:pPr algn="ctr"/>
              <a:endParaRPr lang="zh-CN" altLang="en-US" sz="2440">
                <a:latin typeface="Arial" panose="020B0604020202020204" pitchFamily="34" charset="0"/>
                <a:ea typeface="微软雅黑" panose="020B0503020204020204" pitchFamily="34" charset="-122"/>
                <a:sym typeface="Arial" panose="020B0604020202020204" pitchFamily="34" charset="0"/>
              </a:endParaRPr>
            </a:p>
          </p:txBody>
        </p:sp>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865" y="1915283"/>
              <a:ext cx="2637225" cy="5267205"/>
            </a:xfrm>
            <a:prstGeom prst="rect">
              <a:avLst/>
            </a:prstGeom>
          </p:spPr>
        </p:pic>
      </p:grpSp>
      <p:grpSp>
        <p:nvGrpSpPr>
          <p:cNvPr id="7" name="组合 6"/>
          <p:cNvGrpSpPr/>
          <p:nvPr/>
        </p:nvGrpSpPr>
        <p:grpSpPr>
          <a:xfrm>
            <a:off x="221055" y="1016637"/>
            <a:ext cx="6176917" cy="4173387"/>
            <a:chOff x="1486404" y="2277489"/>
            <a:chExt cx="4594356" cy="2707262"/>
          </a:xfrm>
        </p:grpSpPr>
        <p:sp>
          <p:nvSpPr>
            <p:cNvPr id="33" name="japanese-yen-sticker_21169"/>
            <p:cNvSpPr>
              <a:spLocks noChangeAspect="1"/>
            </p:cNvSpPr>
            <p:nvPr/>
          </p:nvSpPr>
          <p:spPr bwMode="auto">
            <a:xfrm flipH="1">
              <a:off x="1486484" y="2277489"/>
              <a:ext cx="1267070" cy="1231754"/>
            </a:xfrm>
            <a:custGeom>
              <a:avLst/>
              <a:gdLst>
                <a:gd name="connsiteX0" fmla="*/ 177699 w 608677"/>
                <a:gd name="connsiteY0" fmla="*/ 152173 h 607814"/>
                <a:gd name="connsiteX1" fmla="*/ 203068 w 608677"/>
                <a:gd name="connsiteY1" fmla="*/ 177471 h 607814"/>
                <a:gd name="connsiteX2" fmla="*/ 177699 w 608677"/>
                <a:gd name="connsiteY2" fmla="*/ 202769 h 607814"/>
                <a:gd name="connsiteX3" fmla="*/ 152330 w 608677"/>
                <a:gd name="connsiteY3" fmla="*/ 177471 h 607814"/>
                <a:gd name="connsiteX4" fmla="*/ 177699 w 608677"/>
                <a:gd name="connsiteY4" fmla="*/ 152173 h 607814"/>
                <a:gd name="connsiteX5" fmla="*/ 177666 w 608677"/>
                <a:gd name="connsiteY5" fmla="*/ 101504 h 607814"/>
                <a:gd name="connsiteX6" fmla="*/ 101621 w 608677"/>
                <a:gd name="connsiteY6" fmla="*/ 177515 h 607814"/>
                <a:gd name="connsiteX7" fmla="*/ 177666 w 608677"/>
                <a:gd name="connsiteY7" fmla="*/ 253434 h 607814"/>
                <a:gd name="connsiteX8" fmla="*/ 253710 w 608677"/>
                <a:gd name="connsiteY8" fmla="*/ 177515 h 607814"/>
                <a:gd name="connsiteX9" fmla="*/ 177666 w 608677"/>
                <a:gd name="connsiteY9" fmla="*/ 101504 h 607814"/>
                <a:gd name="connsiteX10" fmla="*/ 189365 w 608677"/>
                <a:gd name="connsiteY10" fmla="*/ 186 h 607814"/>
                <a:gd name="connsiteX11" fmla="*/ 337740 w 608677"/>
                <a:gd name="connsiteY11" fmla="*/ 57844 h 607814"/>
                <a:gd name="connsiteX12" fmla="*/ 373394 w 608677"/>
                <a:gd name="connsiteY12" fmla="*/ 259923 h 607814"/>
                <a:gd name="connsiteX13" fmla="*/ 600413 w 608677"/>
                <a:gd name="connsiteY13" fmla="*/ 466915 h 607814"/>
                <a:gd name="connsiteX14" fmla="*/ 608677 w 608677"/>
                <a:gd name="connsiteY14" fmla="*/ 485547 h 607814"/>
                <a:gd name="connsiteX15" fmla="*/ 608677 w 608677"/>
                <a:gd name="connsiteY15" fmla="*/ 582508 h 607814"/>
                <a:gd name="connsiteX16" fmla="*/ 583329 w 608677"/>
                <a:gd name="connsiteY16" fmla="*/ 607814 h 607814"/>
                <a:gd name="connsiteX17" fmla="*/ 486950 w 608677"/>
                <a:gd name="connsiteY17" fmla="*/ 607814 h 607814"/>
                <a:gd name="connsiteX18" fmla="*/ 453338 w 608677"/>
                <a:gd name="connsiteY18" fmla="*/ 593168 h 607814"/>
                <a:gd name="connsiteX19" fmla="*/ 439968 w 608677"/>
                <a:gd name="connsiteY19" fmla="*/ 558499 h 607814"/>
                <a:gd name="connsiteX20" fmla="*/ 439968 w 608677"/>
                <a:gd name="connsiteY20" fmla="*/ 557202 h 607814"/>
                <a:gd name="connsiteX21" fmla="*/ 433004 w 608677"/>
                <a:gd name="connsiteY21" fmla="*/ 557202 h 607814"/>
                <a:gd name="connsiteX22" fmla="*/ 407656 w 608677"/>
                <a:gd name="connsiteY22" fmla="*/ 532730 h 607814"/>
                <a:gd name="connsiteX23" fmla="*/ 406727 w 608677"/>
                <a:gd name="connsiteY23" fmla="*/ 506497 h 607814"/>
                <a:gd name="connsiteX24" fmla="*/ 380451 w 608677"/>
                <a:gd name="connsiteY24" fmla="*/ 506497 h 607814"/>
                <a:gd name="connsiteX25" fmla="*/ 355103 w 608677"/>
                <a:gd name="connsiteY25" fmla="*/ 481190 h 607814"/>
                <a:gd name="connsiteX26" fmla="*/ 355103 w 608677"/>
                <a:gd name="connsiteY26" fmla="*/ 456440 h 607814"/>
                <a:gd name="connsiteX27" fmla="*/ 329290 w 608677"/>
                <a:gd name="connsiteY27" fmla="*/ 455884 h 607814"/>
                <a:gd name="connsiteX28" fmla="*/ 304406 w 608677"/>
                <a:gd name="connsiteY28" fmla="*/ 430578 h 607814"/>
                <a:gd name="connsiteX29" fmla="*/ 304406 w 608677"/>
                <a:gd name="connsiteY29" fmla="*/ 413892 h 607814"/>
                <a:gd name="connsiteX30" fmla="*/ 279058 w 608677"/>
                <a:gd name="connsiteY30" fmla="*/ 413892 h 607814"/>
                <a:gd name="connsiteX31" fmla="*/ 260210 w 608677"/>
                <a:gd name="connsiteY31" fmla="*/ 405550 h 607814"/>
                <a:gd name="connsiteX32" fmla="*/ 243032 w 608677"/>
                <a:gd name="connsiteY32" fmla="*/ 386454 h 607814"/>
                <a:gd name="connsiteX33" fmla="*/ 58631 w 608677"/>
                <a:gd name="connsiteY33" fmla="*/ 338252 h 607814"/>
                <a:gd name="connsiteX34" fmla="*/ 46189 w 608677"/>
                <a:gd name="connsiteY34" fmla="*/ 70451 h 607814"/>
                <a:gd name="connsiteX35" fmla="*/ 189365 w 608677"/>
                <a:gd name="connsiteY35" fmla="*/ 186 h 60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8677" h="607814">
                  <a:moveTo>
                    <a:pt x="177699" y="152173"/>
                  </a:moveTo>
                  <a:cubicBezTo>
                    <a:pt x="191710" y="152173"/>
                    <a:pt x="203068" y="163499"/>
                    <a:pt x="203068" y="177471"/>
                  </a:cubicBezTo>
                  <a:cubicBezTo>
                    <a:pt x="203068" y="191443"/>
                    <a:pt x="191710" y="202769"/>
                    <a:pt x="177699" y="202769"/>
                  </a:cubicBezTo>
                  <a:cubicBezTo>
                    <a:pt x="163688" y="202769"/>
                    <a:pt x="152330" y="191443"/>
                    <a:pt x="152330" y="177471"/>
                  </a:cubicBezTo>
                  <a:cubicBezTo>
                    <a:pt x="152330" y="163499"/>
                    <a:pt x="163688" y="152173"/>
                    <a:pt x="177699" y="152173"/>
                  </a:cubicBezTo>
                  <a:close/>
                  <a:moveTo>
                    <a:pt x="177666" y="101504"/>
                  </a:moveTo>
                  <a:cubicBezTo>
                    <a:pt x="135697" y="101504"/>
                    <a:pt x="101621" y="135616"/>
                    <a:pt x="101621" y="177515"/>
                  </a:cubicBezTo>
                  <a:cubicBezTo>
                    <a:pt x="101621" y="219322"/>
                    <a:pt x="135697" y="253434"/>
                    <a:pt x="177666" y="253434"/>
                  </a:cubicBezTo>
                  <a:cubicBezTo>
                    <a:pt x="219634" y="253434"/>
                    <a:pt x="253710" y="219322"/>
                    <a:pt x="253710" y="177515"/>
                  </a:cubicBezTo>
                  <a:cubicBezTo>
                    <a:pt x="253710" y="135616"/>
                    <a:pt x="219634" y="101504"/>
                    <a:pt x="177666" y="101504"/>
                  </a:cubicBezTo>
                  <a:close/>
                  <a:moveTo>
                    <a:pt x="189365" y="186"/>
                  </a:moveTo>
                  <a:cubicBezTo>
                    <a:pt x="244796" y="-2224"/>
                    <a:pt x="298650" y="18911"/>
                    <a:pt x="337740" y="57844"/>
                  </a:cubicBezTo>
                  <a:cubicBezTo>
                    <a:pt x="391221" y="111237"/>
                    <a:pt x="404035" y="185673"/>
                    <a:pt x="373394" y="259923"/>
                  </a:cubicBezTo>
                  <a:lnTo>
                    <a:pt x="600413" y="466915"/>
                  </a:lnTo>
                  <a:cubicBezTo>
                    <a:pt x="605706" y="471643"/>
                    <a:pt x="608677" y="478409"/>
                    <a:pt x="608677" y="485547"/>
                  </a:cubicBezTo>
                  <a:lnTo>
                    <a:pt x="608677" y="582508"/>
                  </a:lnTo>
                  <a:cubicBezTo>
                    <a:pt x="608677" y="596413"/>
                    <a:pt x="597349" y="607814"/>
                    <a:pt x="583329" y="607814"/>
                  </a:cubicBezTo>
                  <a:lnTo>
                    <a:pt x="486950" y="607814"/>
                  </a:lnTo>
                  <a:cubicBezTo>
                    <a:pt x="473023" y="606795"/>
                    <a:pt x="461788" y="601604"/>
                    <a:pt x="453338" y="593168"/>
                  </a:cubicBezTo>
                  <a:cubicBezTo>
                    <a:pt x="440989" y="580839"/>
                    <a:pt x="439968" y="570179"/>
                    <a:pt x="439968" y="558499"/>
                  </a:cubicBezTo>
                  <a:lnTo>
                    <a:pt x="439968" y="557202"/>
                  </a:lnTo>
                  <a:lnTo>
                    <a:pt x="433004" y="557202"/>
                  </a:lnTo>
                  <a:cubicBezTo>
                    <a:pt x="419355" y="557202"/>
                    <a:pt x="408120" y="546356"/>
                    <a:pt x="407656" y="532730"/>
                  </a:cubicBezTo>
                  <a:lnTo>
                    <a:pt x="406727" y="506497"/>
                  </a:lnTo>
                  <a:lnTo>
                    <a:pt x="380451" y="506497"/>
                  </a:lnTo>
                  <a:cubicBezTo>
                    <a:pt x="366523" y="506497"/>
                    <a:pt x="355103" y="495188"/>
                    <a:pt x="355103" y="481190"/>
                  </a:cubicBezTo>
                  <a:lnTo>
                    <a:pt x="355103" y="456440"/>
                  </a:lnTo>
                  <a:lnTo>
                    <a:pt x="329290" y="455884"/>
                  </a:lnTo>
                  <a:cubicBezTo>
                    <a:pt x="315456" y="455606"/>
                    <a:pt x="304406" y="444390"/>
                    <a:pt x="304406" y="430578"/>
                  </a:cubicBezTo>
                  <a:lnTo>
                    <a:pt x="304406" y="413892"/>
                  </a:lnTo>
                  <a:lnTo>
                    <a:pt x="279058" y="413892"/>
                  </a:lnTo>
                  <a:cubicBezTo>
                    <a:pt x="271909" y="413892"/>
                    <a:pt x="265038" y="410926"/>
                    <a:pt x="260210" y="405550"/>
                  </a:cubicBezTo>
                  <a:lnTo>
                    <a:pt x="243032" y="386454"/>
                  </a:lnTo>
                  <a:cubicBezTo>
                    <a:pt x="175530" y="403881"/>
                    <a:pt x="107564" y="386454"/>
                    <a:pt x="58631" y="338252"/>
                  </a:cubicBezTo>
                  <a:cubicBezTo>
                    <a:pt x="-14442" y="266134"/>
                    <a:pt x="-19920" y="148594"/>
                    <a:pt x="46189" y="70451"/>
                  </a:cubicBezTo>
                  <a:cubicBezTo>
                    <a:pt x="82587" y="27439"/>
                    <a:pt x="133376" y="2504"/>
                    <a:pt x="189365" y="186"/>
                  </a:cubicBezTo>
                  <a:close/>
                </a:path>
              </a:pathLst>
            </a:custGeom>
            <a:gradFill>
              <a:gsLst>
                <a:gs pos="100000">
                  <a:srgbClr val="19254F">
                    <a:alpha val="25000"/>
                  </a:srgbClr>
                </a:gs>
                <a:gs pos="0">
                  <a:schemeClr val="tx1">
                    <a:alpha val="50000"/>
                  </a:schemeClr>
                </a:gs>
              </a:gsLst>
              <a:lin ang="8100000" scaled="1"/>
            </a:gradFill>
            <a:ln w="6350">
              <a:gradFill>
                <a:gsLst>
                  <a:gs pos="100000">
                    <a:srgbClr val="81FFCF">
                      <a:alpha val="0"/>
                    </a:srgbClr>
                  </a:gs>
                  <a:gs pos="48000">
                    <a:srgbClr val="81FFCF"/>
                  </a:gs>
                </a:gsLst>
                <a:lin ang="5400000" scaled="1"/>
              </a:gra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3855" tIns="61928" rIns="123855" bIns="61928" numCol="1" spcCol="0" rtlCol="0" fromWordArt="0" anchor="t" anchorCtr="0" forceAA="0" compatLnSpc="1">
              <a:normAutofit/>
            </a:bodyPr>
            <a:ls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a:lstStyle>
            <a:p>
              <a:pPr algn="ctr"/>
              <a:endParaRPr lang="zh-CN" altLang="en-US" sz="2165">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3"/>
            <p:cNvSpPr txBox="1"/>
            <p:nvPr/>
          </p:nvSpPr>
          <p:spPr>
            <a:xfrm>
              <a:off x="1486404" y="3328411"/>
              <a:ext cx="4594356" cy="1656340"/>
            </a:xfrm>
            <a:prstGeom prst="rect">
              <a:avLst/>
            </a:prstGeom>
            <a:noFill/>
          </p:spPr>
          <p:txBody>
            <a:bodyPr wrap="square" rtlCol="0">
              <a:spAutoFit/>
            </a:bodyPr>
            <a:lstStyle/>
            <a:p>
              <a:pPr algn="ctr">
                <a:lnSpc>
                  <a:spcPct val="100000"/>
                </a:lnSpc>
                <a:buChar char="•"/>
              </a:pPr>
              <a:r>
                <a:rPr lang="en-US" sz="2000">
                  <a:solidFill>
                    <a:srgbClr val="FFFFFF"/>
                  </a:solidFill>
                  <a:latin typeface="Söhne" charset="0"/>
                  <a:sym typeface="+mn-ea"/>
                </a:rPr>
                <a:t>Dataset Source: UCI Machine Learning Repository - Wine Quality Dataset</a:t>
              </a:r>
            </a:p>
            <a:p>
              <a:pPr indent="0" algn="ctr">
                <a:lnSpc>
                  <a:spcPct val="100000"/>
                </a:lnSpc>
                <a:buNone/>
              </a:pPr>
              <a:endParaRPr lang="en-US" sz="2000" b="0">
                <a:solidFill>
                  <a:srgbClr val="FFFFFF"/>
                </a:solidFill>
                <a:latin typeface="Söhne" charset="0"/>
              </a:endParaRPr>
            </a:p>
            <a:p>
              <a:pPr algn="ctr">
                <a:lnSpc>
                  <a:spcPct val="100000"/>
                </a:lnSpc>
                <a:buChar char="•"/>
              </a:pPr>
              <a:r>
                <a:rPr lang="en-US" sz="2000">
                  <a:solidFill>
                    <a:srgbClr val="FFFFFF"/>
                  </a:solidFill>
                  <a:latin typeface="Söhne" charset="0"/>
                  <a:sym typeface="+mn-ea"/>
                </a:rPr>
                <a:t>T</a:t>
              </a:r>
              <a:r>
                <a:rPr lang="en-US" altLang="zh-CN" sz="2000">
                  <a:solidFill>
                    <a:srgbClr val="FFFFFF"/>
                  </a:solidFill>
                  <a:latin typeface="Söhne" charset="0"/>
                  <a:sym typeface="+mn-ea"/>
                </a:rPr>
                <a:t>he</a:t>
              </a:r>
              <a:r>
                <a:rPr lang="en-US" sz="2000">
                  <a:solidFill>
                    <a:srgbClr val="FFFFFF"/>
                  </a:solidFill>
                  <a:latin typeface="Söhne" charset="0"/>
                  <a:sym typeface="+mn-ea"/>
                </a:rPr>
                <a:t> dataset related to white "Vinho Verde" wine samples from the north of Portugal.</a:t>
              </a:r>
            </a:p>
            <a:p>
              <a:pPr algn="ctr">
                <a:lnSpc>
                  <a:spcPct val="100000"/>
                </a:lnSpc>
                <a:buChar char="•"/>
              </a:pPr>
              <a:endParaRPr lang="en-US" sz="2000">
                <a:solidFill>
                  <a:srgbClr val="FFFFFF"/>
                </a:solidFill>
                <a:latin typeface="Söhne" charset="0"/>
                <a:sym typeface="+mn-ea"/>
              </a:endParaRPr>
            </a:p>
            <a:p>
              <a:pPr algn="ctr">
                <a:lnSpc>
                  <a:spcPct val="100000"/>
                </a:lnSpc>
                <a:buChar char="•"/>
              </a:pPr>
              <a:r>
                <a:rPr lang="en-US" sz="2000">
                  <a:solidFill>
                    <a:srgbClr val="FFFFFF"/>
                  </a:solidFill>
                  <a:latin typeface="Söhne" charset="0"/>
                  <a:sym typeface="+mn-ea"/>
                </a:rPr>
                <a:t>The dataset models wine quality based on physicochemical tests.</a:t>
              </a:r>
              <a:endParaRPr lang="en-US" altLang="zh-CN" sz="2000" spc="406" dirty="0">
                <a:solidFill>
                  <a:srgbClr val="FFFFFF"/>
                </a:solidFill>
                <a:latin typeface="Söhne" charset="0"/>
                <a:ea typeface="微软雅黑" panose="020B0503020204020204" pitchFamily="34" charset="-122"/>
                <a:sym typeface="+mn-ea"/>
              </a:endParaRPr>
            </a:p>
          </p:txBody>
        </p:sp>
        <p:sp>
          <p:nvSpPr>
            <p:cNvPr id="15" name="矩形 14"/>
            <p:cNvSpPr/>
            <p:nvPr/>
          </p:nvSpPr>
          <p:spPr>
            <a:xfrm>
              <a:off x="1486405" y="2936147"/>
              <a:ext cx="1882054" cy="422220"/>
            </a:xfrm>
            <a:prstGeom prst="rect">
              <a:avLst/>
            </a:prstGeom>
          </p:spPr>
          <p:txBody>
            <a:bodyPr wrap="square">
              <a:spAutoFit/>
            </a:bodyPr>
            <a:lstStyle/>
            <a:p>
              <a:pPr defTabSz="1086485">
                <a:lnSpc>
                  <a:spcPct val="130000"/>
                </a:lnSpc>
                <a:defRPr/>
              </a:pPr>
              <a:endParaRPr lang="zh-CN" altLang="en-US" b="1" spc="406" dirty="0">
                <a:solidFill>
                  <a:srgbClr val="81FFC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组合 15"/>
          <p:cNvGrpSpPr/>
          <p:nvPr/>
        </p:nvGrpSpPr>
        <p:grpSpPr>
          <a:xfrm>
            <a:off x="6512318" y="3184412"/>
            <a:ext cx="5255220" cy="914583"/>
            <a:chOff x="7135559" y="4021571"/>
            <a:chExt cx="3008827" cy="723338"/>
          </a:xfrm>
        </p:grpSpPr>
        <p:grpSp>
          <p:nvGrpSpPr>
            <p:cNvPr id="35" name="组合 34"/>
            <p:cNvGrpSpPr/>
            <p:nvPr/>
          </p:nvGrpSpPr>
          <p:grpSpPr>
            <a:xfrm flipH="1">
              <a:off x="7135559" y="4029467"/>
              <a:ext cx="1873910" cy="387121"/>
              <a:chOff x="9265878" y="3058033"/>
              <a:chExt cx="1873910" cy="387121"/>
            </a:xfrm>
            <a:solidFill>
              <a:srgbClr val="10F0B0"/>
            </a:solidFill>
          </p:grpSpPr>
          <p:sp>
            <p:nvSpPr>
              <p:cNvPr id="36" name="矩形: 圆角 35"/>
              <p:cNvSpPr/>
              <p:nvPr/>
            </p:nvSpPr>
            <p:spPr>
              <a:xfrm>
                <a:off x="9265878" y="3058033"/>
                <a:ext cx="1873910" cy="329324"/>
              </a:xfrm>
              <a:prstGeom prst="roundRect">
                <a:avLst>
                  <a:gd name="adj" fmla="val 66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直角三角形 36"/>
              <p:cNvSpPr/>
              <p:nvPr/>
            </p:nvSpPr>
            <p:spPr>
              <a:xfrm rot="5400000">
                <a:off x="9385300" y="3378432"/>
                <a:ext cx="66722" cy="6672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settings_102018"/>
            <p:cNvSpPr>
              <a:spLocks noChangeAspect="1"/>
            </p:cNvSpPr>
            <p:nvPr/>
          </p:nvSpPr>
          <p:spPr bwMode="auto">
            <a:xfrm>
              <a:off x="7222971" y="4119067"/>
              <a:ext cx="147012" cy="17877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76669" h="579656">
                  <a:moveTo>
                    <a:pt x="234974" y="366196"/>
                  </a:moveTo>
                  <a:lnTo>
                    <a:pt x="369914" y="366196"/>
                  </a:lnTo>
                  <a:cubicBezTo>
                    <a:pt x="378013" y="366196"/>
                    <a:pt x="384511" y="372771"/>
                    <a:pt x="384511" y="380768"/>
                  </a:cubicBezTo>
                  <a:cubicBezTo>
                    <a:pt x="384511" y="388854"/>
                    <a:pt x="378013" y="395340"/>
                    <a:pt x="369914" y="395340"/>
                  </a:cubicBezTo>
                  <a:lnTo>
                    <a:pt x="234974" y="395340"/>
                  </a:lnTo>
                  <a:cubicBezTo>
                    <a:pt x="226874" y="395340"/>
                    <a:pt x="220376" y="388854"/>
                    <a:pt x="220376" y="380768"/>
                  </a:cubicBezTo>
                  <a:cubicBezTo>
                    <a:pt x="220376" y="372771"/>
                    <a:pt x="226874" y="366196"/>
                    <a:pt x="234974" y="366196"/>
                  </a:cubicBezTo>
                  <a:close/>
                  <a:moveTo>
                    <a:pt x="124865" y="361468"/>
                  </a:moveTo>
                  <a:cubicBezTo>
                    <a:pt x="135485" y="361468"/>
                    <a:pt x="144094" y="370061"/>
                    <a:pt x="144094" y="380662"/>
                  </a:cubicBezTo>
                  <a:cubicBezTo>
                    <a:pt x="144094" y="391263"/>
                    <a:pt x="135485" y="399856"/>
                    <a:pt x="124865" y="399856"/>
                  </a:cubicBezTo>
                  <a:cubicBezTo>
                    <a:pt x="114245" y="399856"/>
                    <a:pt x="105636" y="391263"/>
                    <a:pt x="105636" y="380662"/>
                  </a:cubicBezTo>
                  <a:cubicBezTo>
                    <a:pt x="105636" y="370061"/>
                    <a:pt x="114245" y="361468"/>
                    <a:pt x="124865" y="361468"/>
                  </a:cubicBezTo>
                  <a:close/>
                  <a:moveTo>
                    <a:pt x="63111" y="306792"/>
                  </a:moveTo>
                  <a:cubicBezTo>
                    <a:pt x="44418" y="306792"/>
                    <a:pt x="29107" y="322080"/>
                    <a:pt x="29107" y="340834"/>
                  </a:cubicBezTo>
                  <a:lnTo>
                    <a:pt x="29107" y="420560"/>
                  </a:lnTo>
                  <a:cubicBezTo>
                    <a:pt x="29107" y="439313"/>
                    <a:pt x="44418" y="454601"/>
                    <a:pt x="63111" y="454601"/>
                  </a:cubicBezTo>
                  <a:lnTo>
                    <a:pt x="188710" y="454601"/>
                  </a:lnTo>
                  <a:lnTo>
                    <a:pt x="287960" y="454601"/>
                  </a:lnTo>
                  <a:lnTo>
                    <a:pt x="413380" y="454601"/>
                  </a:lnTo>
                  <a:cubicBezTo>
                    <a:pt x="432162" y="454601"/>
                    <a:pt x="447473" y="439313"/>
                    <a:pt x="447473" y="420560"/>
                  </a:cubicBezTo>
                  <a:lnTo>
                    <a:pt x="447562" y="420560"/>
                  </a:lnTo>
                  <a:lnTo>
                    <a:pt x="447562" y="340834"/>
                  </a:lnTo>
                  <a:cubicBezTo>
                    <a:pt x="447562" y="322080"/>
                    <a:pt x="432251" y="306792"/>
                    <a:pt x="413469" y="306792"/>
                  </a:cubicBezTo>
                  <a:close/>
                  <a:moveTo>
                    <a:pt x="238290" y="78102"/>
                  </a:moveTo>
                  <a:cubicBezTo>
                    <a:pt x="226807" y="78102"/>
                    <a:pt x="217550" y="87435"/>
                    <a:pt x="217550" y="98811"/>
                  </a:cubicBezTo>
                  <a:cubicBezTo>
                    <a:pt x="217550" y="110366"/>
                    <a:pt x="226896" y="119610"/>
                    <a:pt x="238290" y="119610"/>
                  </a:cubicBezTo>
                  <a:cubicBezTo>
                    <a:pt x="249862" y="119610"/>
                    <a:pt x="259119" y="110366"/>
                    <a:pt x="259119" y="98811"/>
                  </a:cubicBezTo>
                  <a:cubicBezTo>
                    <a:pt x="259119" y="87346"/>
                    <a:pt x="249684" y="78102"/>
                    <a:pt x="238290" y="78102"/>
                  </a:cubicBezTo>
                  <a:close/>
                  <a:moveTo>
                    <a:pt x="135945" y="51617"/>
                  </a:moveTo>
                  <a:cubicBezTo>
                    <a:pt x="139628" y="50984"/>
                    <a:pt x="143544" y="51739"/>
                    <a:pt x="146792" y="54050"/>
                  </a:cubicBezTo>
                  <a:cubicBezTo>
                    <a:pt x="153467" y="58672"/>
                    <a:pt x="154891" y="67738"/>
                    <a:pt x="150263" y="74316"/>
                  </a:cubicBezTo>
                  <a:cubicBezTo>
                    <a:pt x="145190" y="81604"/>
                    <a:pt x="142431" y="90137"/>
                    <a:pt x="142431" y="99025"/>
                  </a:cubicBezTo>
                  <a:cubicBezTo>
                    <a:pt x="142431" y="107914"/>
                    <a:pt x="145190" y="116447"/>
                    <a:pt x="150263" y="123646"/>
                  </a:cubicBezTo>
                  <a:cubicBezTo>
                    <a:pt x="154891" y="130135"/>
                    <a:pt x="153378" y="139290"/>
                    <a:pt x="146792" y="143912"/>
                  </a:cubicBezTo>
                  <a:cubicBezTo>
                    <a:pt x="144211" y="145778"/>
                    <a:pt x="141363" y="146667"/>
                    <a:pt x="138426" y="146667"/>
                  </a:cubicBezTo>
                  <a:cubicBezTo>
                    <a:pt x="133887" y="146667"/>
                    <a:pt x="129348" y="144534"/>
                    <a:pt x="126500" y="140445"/>
                  </a:cubicBezTo>
                  <a:cubicBezTo>
                    <a:pt x="117867" y="128268"/>
                    <a:pt x="113328" y="114047"/>
                    <a:pt x="113328" y="99025"/>
                  </a:cubicBezTo>
                  <a:cubicBezTo>
                    <a:pt x="113328" y="83915"/>
                    <a:pt x="117867" y="69605"/>
                    <a:pt x="126500" y="57516"/>
                  </a:cubicBezTo>
                  <a:cubicBezTo>
                    <a:pt x="128814" y="54272"/>
                    <a:pt x="132263" y="52250"/>
                    <a:pt x="135945" y="51617"/>
                  </a:cubicBezTo>
                  <a:close/>
                  <a:moveTo>
                    <a:pt x="340677" y="51511"/>
                  </a:moveTo>
                  <a:cubicBezTo>
                    <a:pt x="344350" y="52133"/>
                    <a:pt x="347778" y="54154"/>
                    <a:pt x="350093" y="57441"/>
                  </a:cubicBezTo>
                  <a:cubicBezTo>
                    <a:pt x="358818" y="69523"/>
                    <a:pt x="363270" y="83826"/>
                    <a:pt x="363270" y="98839"/>
                  </a:cubicBezTo>
                  <a:cubicBezTo>
                    <a:pt x="363270" y="113941"/>
                    <a:pt x="358818" y="128244"/>
                    <a:pt x="350093" y="140325"/>
                  </a:cubicBezTo>
                  <a:cubicBezTo>
                    <a:pt x="347243" y="144323"/>
                    <a:pt x="342791" y="146455"/>
                    <a:pt x="338250" y="146455"/>
                  </a:cubicBezTo>
                  <a:cubicBezTo>
                    <a:pt x="335312" y="146455"/>
                    <a:pt x="332463" y="145567"/>
                    <a:pt x="329792" y="143790"/>
                  </a:cubicBezTo>
                  <a:cubicBezTo>
                    <a:pt x="323203" y="139170"/>
                    <a:pt x="321778" y="130109"/>
                    <a:pt x="326408" y="123535"/>
                  </a:cubicBezTo>
                  <a:cubicBezTo>
                    <a:pt x="331483" y="116251"/>
                    <a:pt x="334244" y="107722"/>
                    <a:pt x="334244" y="98839"/>
                  </a:cubicBezTo>
                  <a:cubicBezTo>
                    <a:pt x="334244" y="89955"/>
                    <a:pt x="331483" y="81427"/>
                    <a:pt x="326408" y="74231"/>
                  </a:cubicBezTo>
                  <a:cubicBezTo>
                    <a:pt x="321778" y="67746"/>
                    <a:pt x="323292" y="58596"/>
                    <a:pt x="329792" y="53977"/>
                  </a:cubicBezTo>
                  <a:cubicBezTo>
                    <a:pt x="333086" y="51667"/>
                    <a:pt x="337004" y="50890"/>
                    <a:pt x="340677" y="51511"/>
                  </a:cubicBezTo>
                  <a:close/>
                  <a:moveTo>
                    <a:pt x="238290" y="49216"/>
                  </a:moveTo>
                  <a:cubicBezTo>
                    <a:pt x="265885" y="49216"/>
                    <a:pt x="288138" y="71614"/>
                    <a:pt x="288138" y="98989"/>
                  </a:cubicBezTo>
                  <a:cubicBezTo>
                    <a:pt x="288138" y="121209"/>
                    <a:pt x="273362" y="140230"/>
                    <a:pt x="252889" y="146452"/>
                  </a:cubicBezTo>
                  <a:lnTo>
                    <a:pt x="252889" y="277817"/>
                  </a:lnTo>
                  <a:lnTo>
                    <a:pt x="413380" y="277817"/>
                  </a:lnTo>
                  <a:cubicBezTo>
                    <a:pt x="448274" y="277817"/>
                    <a:pt x="476491" y="306081"/>
                    <a:pt x="476491" y="340834"/>
                  </a:cubicBezTo>
                  <a:lnTo>
                    <a:pt x="476669" y="340834"/>
                  </a:lnTo>
                  <a:lnTo>
                    <a:pt x="476669" y="420560"/>
                  </a:lnTo>
                  <a:cubicBezTo>
                    <a:pt x="476669" y="455401"/>
                    <a:pt x="448274" y="483665"/>
                    <a:pt x="413469" y="483665"/>
                  </a:cubicBezTo>
                  <a:lnTo>
                    <a:pt x="315376" y="483665"/>
                  </a:lnTo>
                  <a:lnTo>
                    <a:pt x="364868" y="556992"/>
                  </a:lnTo>
                  <a:cubicBezTo>
                    <a:pt x="369319" y="563658"/>
                    <a:pt x="367538" y="572635"/>
                    <a:pt x="360951" y="577167"/>
                  </a:cubicBezTo>
                  <a:cubicBezTo>
                    <a:pt x="358459" y="578767"/>
                    <a:pt x="355699" y="579656"/>
                    <a:pt x="352851" y="579656"/>
                  </a:cubicBezTo>
                  <a:cubicBezTo>
                    <a:pt x="348133" y="579656"/>
                    <a:pt x="343594" y="577345"/>
                    <a:pt x="340745" y="573257"/>
                  </a:cubicBezTo>
                  <a:lnTo>
                    <a:pt x="280216" y="483665"/>
                  </a:lnTo>
                  <a:lnTo>
                    <a:pt x="196454" y="483665"/>
                  </a:lnTo>
                  <a:lnTo>
                    <a:pt x="135924" y="573257"/>
                  </a:lnTo>
                  <a:cubicBezTo>
                    <a:pt x="133076" y="577345"/>
                    <a:pt x="128447" y="579656"/>
                    <a:pt x="123818" y="579656"/>
                  </a:cubicBezTo>
                  <a:cubicBezTo>
                    <a:pt x="121059" y="579656"/>
                    <a:pt x="118211" y="578767"/>
                    <a:pt x="115718" y="577167"/>
                  </a:cubicBezTo>
                  <a:cubicBezTo>
                    <a:pt x="109042" y="572635"/>
                    <a:pt x="107261" y="563658"/>
                    <a:pt x="111801" y="556992"/>
                  </a:cubicBezTo>
                  <a:lnTo>
                    <a:pt x="161293" y="483665"/>
                  </a:lnTo>
                  <a:lnTo>
                    <a:pt x="63111" y="483665"/>
                  </a:lnTo>
                  <a:cubicBezTo>
                    <a:pt x="28217" y="483665"/>
                    <a:pt x="0" y="455312"/>
                    <a:pt x="0" y="420560"/>
                  </a:cubicBezTo>
                  <a:lnTo>
                    <a:pt x="0" y="340834"/>
                  </a:lnTo>
                  <a:cubicBezTo>
                    <a:pt x="0" y="305992"/>
                    <a:pt x="28395" y="277817"/>
                    <a:pt x="63111" y="277817"/>
                  </a:cubicBezTo>
                  <a:lnTo>
                    <a:pt x="223692" y="277817"/>
                  </a:lnTo>
                  <a:lnTo>
                    <a:pt x="223692" y="146452"/>
                  </a:lnTo>
                  <a:cubicBezTo>
                    <a:pt x="203308" y="140319"/>
                    <a:pt x="188442" y="121387"/>
                    <a:pt x="188442" y="98989"/>
                  </a:cubicBezTo>
                  <a:cubicBezTo>
                    <a:pt x="188442" y="71436"/>
                    <a:pt x="210874" y="49216"/>
                    <a:pt x="238290" y="49216"/>
                  </a:cubicBezTo>
                  <a:close/>
                  <a:moveTo>
                    <a:pt x="68285" y="282"/>
                  </a:moveTo>
                  <a:cubicBezTo>
                    <a:pt x="71965" y="-340"/>
                    <a:pt x="75878" y="438"/>
                    <a:pt x="79124" y="2748"/>
                  </a:cubicBezTo>
                  <a:cubicBezTo>
                    <a:pt x="85706" y="7370"/>
                    <a:pt x="87218" y="16346"/>
                    <a:pt x="82593" y="22923"/>
                  </a:cubicBezTo>
                  <a:cubicBezTo>
                    <a:pt x="66851" y="45052"/>
                    <a:pt x="58490" y="71359"/>
                    <a:pt x="58490" y="98821"/>
                  </a:cubicBezTo>
                  <a:cubicBezTo>
                    <a:pt x="58490" y="126372"/>
                    <a:pt x="66851" y="152679"/>
                    <a:pt x="82593" y="174809"/>
                  </a:cubicBezTo>
                  <a:cubicBezTo>
                    <a:pt x="87218" y="181296"/>
                    <a:pt x="85706" y="190451"/>
                    <a:pt x="79124" y="195072"/>
                  </a:cubicBezTo>
                  <a:cubicBezTo>
                    <a:pt x="76545" y="196938"/>
                    <a:pt x="73699" y="197827"/>
                    <a:pt x="70764" y="197827"/>
                  </a:cubicBezTo>
                  <a:cubicBezTo>
                    <a:pt x="66228" y="197827"/>
                    <a:pt x="61692" y="195694"/>
                    <a:pt x="58846" y="191606"/>
                  </a:cubicBezTo>
                  <a:cubicBezTo>
                    <a:pt x="39635" y="164499"/>
                    <a:pt x="29496" y="132416"/>
                    <a:pt x="29496" y="98821"/>
                  </a:cubicBezTo>
                  <a:cubicBezTo>
                    <a:pt x="29496" y="65316"/>
                    <a:pt x="39635" y="33321"/>
                    <a:pt x="58846" y="6214"/>
                  </a:cubicBezTo>
                  <a:cubicBezTo>
                    <a:pt x="61158" y="2926"/>
                    <a:pt x="64605" y="904"/>
                    <a:pt x="68285" y="282"/>
                  </a:cubicBezTo>
                  <a:close/>
                  <a:moveTo>
                    <a:pt x="408281" y="200"/>
                  </a:moveTo>
                  <a:cubicBezTo>
                    <a:pt x="411954" y="811"/>
                    <a:pt x="415382" y="2810"/>
                    <a:pt x="417698" y="6054"/>
                  </a:cubicBezTo>
                  <a:cubicBezTo>
                    <a:pt x="436933" y="33247"/>
                    <a:pt x="447173" y="65328"/>
                    <a:pt x="447173" y="98830"/>
                  </a:cubicBezTo>
                  <a:cubicBezTo>
                    <a:pt x="447173" y="132422"/>
                    <a:pt x="436933" y="164502"/>
                    <a:pt x="417698" y="191606"/>
                  </a:cubicBezTo>
                  <a:cubicBezTo>
                    <a:pt x="414848" y="195694"/>
                    <a:pt x="410396" y="197827"/>
                    <a:pt x="405854" y="197827"/>
                  </a:cubicBezTo>
                  <a:cubicBezTo>
                    <a:pt x="402916" y="197827"/>
                    <a:pt x="400066" y="196850"/>
                    <a:pt x="397395" y="195072"/>
                  </a:cubicBezTo>
                  <a:cubicBezTo>
                    <a:pt x="390894" y="190451"/>
                    <a:pt x="389380" y="181298"/>
                    <a:pt x="394011" y="174811"/>
                  </a:cubicBezTo>
                  <a:cubicBezTo>
                    <a:pt x="409773" y="152683"/>
                    <a:pt x="418054" y="126379"/>
                    <a:pt x="418054" y="98830"/>
                  </a:cubicBezTo>
                  <a:cubicBezTo>
                    <a:pt x="418054" y="71371"/>
                    <a:pt x="409773" y="45066"/>
                    <a:pt x="394011" y="22938"/>
                  </a:cubicBezTo>
                  <a:cubicBezTo>
                    <a:pt x="389380" y="16362"/>
                    <a:pt x="390894" y="7298"/>
                    <a:pt x="397395" y="2677"/>
                  </a:cubicBezTo>
                  <a:cubicBezTo>
                    <a:pt x="400689" y="366"/>
                    <a:pt x="404608" y="-411"/>
                    <a:pt x="408281" y="20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8" name="矩形 57"/>
            <p:cNvSpPr/>
            <p:nvPr/>
          </p:nvSpPr>
          <p:spPr>
            <a:xfrm>
              <a:off x="7369996" y="4021571"/>
              <a:ext cx="2774390" cy="723338"/>
            </a:xfrm>
            <a:prstGeom prst="rect">
              <a:avLst/>
            </a:prstGeom>
          </p:spPr>
          <p:txBody>
            <a:bodyPr wrap="square">
              <a:noAutofit/>
            </a:bodyPr>
            <a:lstStyle/>
            <a:p>
              <a:pPr algn="l" defTabSz="1086485">
                <a:lnSpc>
                  <a:spcPct val="130000"/>
                </a:lnSpc>
                <a:defRPr/>
              </a:pPr>
              <a:r>
                <a:rPr lang="en-US" sz="2000" b="1">
                  <a:solidFill>
                    <a:srgbClr val="FFFFFF"/>
                  </a:solidFill>
                  <a:latin typeface="Söhne" charset="0"/>
                  <a:sym typeface="+mn-ea"/>
                </a:rPr>
                <a:t>Total Instances: 4898</a:t>
              </a:r>
              <a:endParaRPr lang="en-US" altLang="en-US" sz="2000" b="1" spc="406" dirty="0">
                <a:solidFill>
                  <a:srgbClr val="FFFFFF"/>
                </a:solidFill>
                <a:latin typeface="Söhne" charset="0"/>
                <a:ea typeface="微软雅黑" panose="020B0503020204020204" pitchFamily="34" charset="-122"/>
                <a:sym typeface="+mn-ea"/>
              </a:endParaRPr>
            </a:p>
          </p:txBody>
        </p:sp>
      </p:grpSp>
      <p:grpSp>
        <p:nvGrpSpPr>
          <p:cNvPr id="60" name="组合 59"/>
          <p:cNvGrpSpPr/>
          <p:nvPr/>
        </p:nvGrpSpPr>
        <p:grpSpPr>
          <a:xfrm flipH="1">
            <a:off x="9195320" y="2258609"/>
            <a:ext cx="3120575" cy="879702"/>
            <a:chOff x="6988109" y="4029467"/>
            <a:chExt cx="2021360" cy="594533"/>
          </a:xfrm>
        </p:grpSpPr>
        <p:grpSp>
          <p:nvGrpSpPr>
            <p:cNvPr id="61" name="组合 60"/>
            <p:cNvGrpSpPr/>
            <p:nvPr/>
          </p:nvGrpSpPr>
          <p:grpSpPr>
            <a:xfrm flipH="1">
              <a:off x="7135559" y="4029467"/>
              <a:ext cx="1873910" cy="387121"/>
              <a:chOff x="9265878" y="3058033"/>
              <a:chExt cx="1873910" cy="387121"/>
            </a:xfrm>
            <a:solidFill>
              <a:srgbClr val="10F0B0"/>
            </a:solidFill>
          </p:grpSpPr>
          <p:sp>
            <p:nvSpPr>
              <p:cNvPr id="64" name="矩形: 圆角 63"/>
              <p:cNvSpPr/>
              <p:nvPr/>
            </p:nvSpPr>
            <p:spPr>
              <a:xfrm>
                <a:off x="9265878" y="3058033"/>
                <a:ext cx="1873910" cy="329324"/>
              </a:xfrm>
              <a:prstGeom prst="roundRect">
                <a:avLst>
                  <a:gd name="adj" fmla="val 66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直角三角形 64"/>
              <p:cNvSpPr/>
              <p:nvPr/>
            </p:nvSpPr>
            <p:spPr>
              <a:xfrm rot="5400000">
                <a:off x="9385300" y="3378432"/>
                <a:ext cx="66722" cy="6672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2" name="settings_102018"/>
            <p:cNvSpPr>
              <a:spLocks noChangeAspect="1"/>
            </p:cNvSpPr>
            <p:nvPr/>
          </p:nvSpPr>
          <p:spPr bwMode="auto">
            <a:xfrm>
              <a:off x="8743035" y="4119067"/>
              <a:ext cx="147012" cy="17877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76669" h="579656">
                  <a:moveTo>
                    <a:pt x="234974" y="366196"/>
                  </a:moveTo>
                  <a:lnTo>
                    <a:pt x="369914" y="366196"/>
                  </a:lnTo>
                  <a:cubicBezTo>
                    <a:pt x="378013" y="366196"/>
                    <a:pt x="384511" y="372771"/>
                    <a:pt x="384511" y="380768"/>
                  </a:cubicBezTo>
                  <a:cubicBezTo>
                    <a:pt x="384511" y="388854"/>
                    <a:pt x="378013" y="395340"/>
                    <a:pt x="369914" y="395340"/>
                  </a:cubicBezTo>
                  <a:lnTo>
                    <a:pt x="234974" y="395340"/>
                  </a:lnTo>
                  <a:cubicBezTo>
                    <a:pt x="226874" y="395340"/>
                    <a:pt x="220376" y="388854"/>
                    <a:pt x="220376" y="380768"/>
                  </a:cubicBezTo>
                  <a:cubicBezTo>
                    <a:pt x="220376" y="372771"/>
                    <a:pt x="226874" y="366196"/>
                    <a:pt x="234974" y="366196"/>
                  </a:cubicBezTo>
                  <a:close/>
                  <a:moveTo>
                    <a:pt x="124865" y="361468"/>
                  </a:moveTo>
                  <a:cubicBezTo>
                    <a:pt x="135485" y="361468"/>
                    <a:pt x="144094" y="370061"/>
                    <a:pt x="144094" y="380662"/>
                  </a:cubicBezTo>
                  <a:cubicBezTo>
                    <a:pt x="144094" y="391263"/>
                    <a:pt x="135485" y="399856"/>
                    <a:pt x="124865" y="399856"/>
                  </a:cubicBezTo>
                  <a:cubicBezTo>
                    <a:pt x="114245" y="399856"/>
                    <a:pt x="105636" y="391263"/>
                    <a:pt x="105636" y="380662"/>
                  </a:cubicBezTo>
                  <a:cubicBezTo>
                    <a:pt x="105636" y="370061"/>
                    <a:pt x="114245" y="361468"/>
                    <a:pt x="124865" y="361468"/>
                  </a:cubicBezTo>
                  <a:close/>
                  <a:moveTo>
                    <a:pt x="63111" y="306792"/>
                  </a:moveTo>
                  <a:cubicBezTo>
                    <a:pt x="44418" y="306792"/>
                    <a:pt x="29107" y="322080"/>
                    <a:pt x="29107" y="340834"/>
                  </a:cubicBezTo>
                  <a:lnTo>
                    <a:pt x="29107" y="420560"/>
                  </a:lnTo>
                  <a:cubicBezTo>
                    <a:pt x="29107" y="439313"/>
                    <a:pt x="44418" y="454601"/>
                    <a:pt x="63111" y="454601"/>
                  </a:cubicBezTo>
                  <a:lnTo>
                    <a:pt x="188710" y="454601"/>
                  </a:lnTo>
                  <a:lnTo>
                    <a:pt x="287960" y="454601"/>
                  </a:lnTo>
                  <a:lnTo>
                    <a:pt x="413380" y="454601"/>
                  </a:lnTo>
                  <a:cubicBezTo>
                    <a:pt x="432162" y="454601"/>
                    <a:pt x="447473" y="439313"/>
                    <a:pt x="447473" y="420560"/>
                  </a:cubicBezTo>
                  <a:lnTo>
                    <a:pt x="447562" y="420560"/>
                  </a:lnTo>
                  <a:lnTo>
                    <a:pt x="447562" y="340834"/>
                  </a:lnTo>
                  <a:cubicBezTo>
                    <a:pt x="447562" y="322080"/>
                    <a:pt x="432251" y="306792"/>
                    <a:pt x="413469" y="306792"/>
                  </a:cubicBezTo>
                  <a:close/>
                  <a:moveTo>
                    <a:pt x="238290" y="78102"/>
                  </a:moveTo>
                  <a:cubicBezTo>
                    <a:pt x="226807" y="78102"/>
                    <a:pt x="217550" y="87435"/>
                    <a:pt x="217550" y="98811"/>
                  </a:cubicBezTo>
                  <a:cubicBezTo>
                    <a:pt x="217550" y="110366"/>
                    <a:pt x="226896" y="119610"/>
                    <a:pt x="238290" y="119610"/>
                  </a:cubicBezTo>
                  <a:cubicBezTo>
                    <a:pt x="249862" y="119610"/>
                    <a:pt x="259119" y="110366"/>
                    <a:pt x="259119" y="98811"/>
                  </a:cubicBezTo>
                  <a:cubicBezTo>
                    <a:pt x="259119" y="87346"/>
                    <a:pt x="249684" y="78102"/>
                    <a:pt x="238290" y="78102"/>
                  </a:cubicBezTo>
                  <a:close/>
                  <a:moveTo>
                    <a:pt x="135945" y="51617"/>
                  </a:moveTo>
                  <a:cubicBezTo>
                    <a:pt x="139628" y="50984"/>
                    <a:pt x="143544" y="51739"/>
                    <a:pt x="146792" y="54050"/>
                  </a:cubicBezTo>
                  <a:cubicBezTo>
                    <a:pt x="153467" y="58672"/>
                    <a:pt x="154891" y="67738"/>
                    <a:pt x="150263" y="74316"/>
                  </a:cubicBezTo>
                  <a:cubicBezTo>
                    <a:pt x="145190" y="81604"/>
                    <a:pt x="142431" y="90137"/>
                    <a:pt x="142431" y="99025"/>
                  </a:cubicBezTo>
                  <a:cubicBezTo>
                    <a:pt x="142431" y="107914"/>
                    <a:pt x="145190" y="116447"/>
                    <a:pt x="150263" y="123646"/>
                  </a:cubicBezTo>
                  <a:cubicBezTo>
                    <a:pt x="154891" y="130135"/>
                    <a:pt x="153378" y="139290"/>
                    <a:pt x="146792" y="143912"/>
                  </a:cubicBezTo>
                  <a:cubicBezTo>
                    <a:pt x="144211" y="145778"/>
                    <a:pt x="141363" y="146667"/>
                    <a:pt x="138426" y="146667"/>
                  </a:cubicBezTo>
                  <a:cubicBezTo>
                    <a:pt x="133887" y="146667"/>
                    <a:pt x="129348" y="144534"/>
                    <a:pt x="126500" y="140445"/>
                  </a:cubicBezTo>
                  <a:cubicBezTo>
                    <a:pt x="117867" y="128268"/>
                    <a:pt x="113328" y="114047"/>
                    <a:pt x="113328" y="99025"/>
                  </a:cubicBezTo>
                  <a:cubicBezTo>
                    <a:pt x="113328" y="83915"/>
                    <a:pt x="117867" y="69605"/>
                    <a:pt x="126500" y="57516"/>
                  </a:cubicBezTo>
                  <a:cubicBezTo>
                    <a:pt x="128814" y="54272"/>
                    <a:pt x="132263" y="52250"/>
                    <a:pt x="135945" y="51617"/>
                  </a:cubicBezTo>
                  <a:close/>
                  <a:moveTo>
                    <a:pt x="340677" y="51511"/>
                  </a:moveTo>
                  <a:cubicBezTo>
                    <a:pt x="344350" y="52133"/>
                    <a:pt x="347778" y="54154"/>
                    <a:pt x="350093" y="57441"/>
                  </a:cubicBezTo>
                  <a:cubicBezTo>
                    <a:pt x="358818" y="69523"/>
                    <a:pt x="363270" y="83826"/>
                    <a:pt x="363270" y="98839"/>
                  </a:cubicBezTo>
                  <a:cubicBezTo>
                    <a:pt x="363270" y="113941"/>
                    <a:pt x="358818" y="128244"/>
                    <a:pt x="350093" y="140325"/>
                  </a:cubicBezTo>
                  <a:cubicBezTo>
                    <a:pt x="347243" y="144323"/>
                    <a:pt x="342791" y="146455"/>
                    <a:pt x="338250" y="146455"/>
                  </a:cubicBezTo>
                  <a:cubicBezTo>
                    <a:pt x="335312" y="146455"/>
                    <a:pt x="332463" y="145567"/>
                    <a:pt x="329792" y="143790"/>
                  </a:cubicBezTo>
                  <a:cubicBezTo>
                    <a:pt x="323203" y="139170"/>
                    <a:pt x="321778" y="130109"/>
                    <a:pt x="326408" y="123535"/>
                  </a:cubicBezTo>
                  <a:cubicBezTo>
                    <a:pt x="331483" y="116251"/>
                    <a:pt x="334244" y="107722"/>
                    <a:pt x="334244" y="98839"/>
                  </a:cubicBezTo>
                  <a:cubicBezTo>
                    <a:pt x="334244" y="89955"/>
                    <a:pt x="331483" y="81427"/>
                    <a:pt x="326408" y="74231"/>
                  </a:cubicBezTo>
                  <a:cubicBezTo>
                    <a:pt x="321778" y="67746"/>
                    <a:pt x="323292" y="58596"/>
                    <a:pt x="329792" y="53977"/>
                  </a:cubicBezTo>
                  <a:cubicBezTo>
                    <a:pt x="333086" y="51667"/>
                    <a:pt x="337004" y="50890"/>
                    <a:pt x="340677" y="51511"/>
                  </a:cubicBezTo>
                  <a:close/>
                  <a:moveTo>
                    <a:pt x="238290" y="49216"/>
                  </a:moveTo>
                  <a:cubicBezTo>
                    <a:pt x="265885" y="49216"/>
                    <a:pt x="288138" y="71614"/>
                    <a:pt x="288138" y="98989"/>
                  </a:cubicBezTo>
                  <a:cubicBezTo>
                    <a:pt x="288138" y="121209"/>
                    <a:pt x="273362" y="140230"/>
                    <a:pt x="252889" y="146452"/>
                  </a:cubicBezTo>
                  <a:lnTo>
                    <a:pt x="252889" y="277817"/>
                  </a:lnTo>
                  <a:lnTo>
                    <a:pt x="413380" y="277817"/>
                  </a:lnTo>
                  <a:cubicBezTo>
                    <a:pt x="448274" y="277817"/>
                    <a:pt x="476491" y="306081"/>
                    <a:pt x="476491" y="340834"/>
                  </a:cubicBezTo>
                  <a:lnTo>
                    <a:pt x="476669" y="340834"/>
                  </a:lnTo>
                  <a:lnTo>
                    <a:pt x="476669" y="420560"/>
                  </a:lnTo>
                  <a:cubicBezTo>
                    <a:pt x="476669" y="455401"/>
                    <a:pt x="448274" y="483665"/>
                    <a:pt x="413469" y="483665"/>
                  </a:cubicBezTo>
                  <a:lnTo>
                    <a:pt x="315376" y="483665"/>
                  </a:lnTo>
                  <a:lnTo>
                    <a:pt x="364868" y="556992"/>
                  </a:lnTo>
                  <a:cubicBezTo>
                    <a:pt x="369319" y="563658"/>
                    <a:pt x="367538" y="572635"/>
                    <a:pt x="360951" y="577167"/>
                  </a:cubicBezTo>
                  <a:cubicBezTo>
                    <a:pt x="358459" y="578767"/>
                    <a:pt x="355699" y="579656"/>
                    <a:pt x="352851" y="579656"/>
                  </a:cubicBezTo>
                  <a:cubicBezTo>
                    <a:pt x="348133" y="579656"/>
                    <a:pt x="343594" y="577345"/>
                    <a:pt x="340745" y="573257"/>
                  </a:cubicBezTo>
                  <a:lnTo>
                    <a:pt x="280216" y="483665"/>
                  </a:lnTo>
                  <a:lnTo>
                    <a:pt x="196454" y="483665"/>
                  </a:lnTo>
                  <a:lnTo>
                    <a:pt x="135924" y="573257"/>
                  </a:lnTo>
                  <a:cubicBezTo>
                    <a:pt x="133076" y="577345"/>
                    <a:pt x="128447" y="579656"/>
                    <a:pt x="123818" y="579656"/>
                  </a:cubicBezTo>
                  <a:cubicBezTo>
                    <a:pt x="121059" y="579656"/>
                    <a:pt x="118211" y="578767"/>
                    <a:pt x="115718" y="577167"/>
                  </a:cubicBezTo>
                  <a:cubicBezTo>
                    <a:pt x="109042" y="572635"/>
                    <a:pt x="107261" y="563658"/>
                    <a:pt x="111801" y="556992"/>
                  </a:cubicBezTo>
                  <a:lnTo>
                    <a:pt x="161293" y="483665"/>
                  </a:lnTo>
                  <a:lnTo>
                    <a:pt x="63111" y="483665"/>
                  </a:lnTo>
                  <a:cubicBezTo>
                    <a:pt x="28217" y="483665"/>
                    <a:pt x="0" y="455312"/>
                    <a:pt x="0" y="420560"/>
                  </a:cubicBezTo>
                  <a:lnTo>
                    <a:pt x="0" y="340834"/>
                  </a:lnTo>
                  <a:cubicBezTo>
                    <a:pt x="0" y="305992"/>
                    <a:pt x="28395" y="277817"/>
                    <a:pt x="63111" y="277817"/>
                  </a:cubicBezTo>
                  <a:lnTo>
                    <a:pt x="223692" y="277817"/>
                  </a:lnTo>
                  <a:lnTo>
                    <a:pt x="223692" y="146452"/>
                  </a:lnTo>
                  <a:cubicBezTo>
                    <a:pt x="203308" y="140319"/>
                    <a:pt x="188442" y="121387"/>
                    <a:pt x="188442" y="98989"/>
                  </a:cubicBezTo>
                  <a:cubicBezTo>
                    <a:pt x="188442" y="71436"/>
                    <a:pt x="210874" y="49216"/>
                    <a:pt x="238290" y="49216"/>
                  </a:cubicBezTo>
                  <a:close/>
                  <a:moveTo>
                    <a:pt x="68285" y="282"/>
                  </a:moveTo>
                  <a:cubicBezTo>
                    <a:pt x="71965" y="-340"/>
                    <a:pt x="75878" y="438"/>
                    <a:pt x="79124" y="2748"/>
                  </a:cubicBezTo>
                  <a:cubicBezTo>
                    <a:pt x="85706" y="7370"/>
                    <a:pt x="87218" y="16346"/>
                    <a:pt x="82593" y="22923"/>
                  </a:cubicBezTo>
                  <a:cubicBezTo>
                    <a:pt x="66851" y="45052"/>
                    <a:pt x="58490" y="71359"/>
                    <a:pt x="58490" y="98821"/>
                  </a:cubicBezTo>
                  <a:cubicBezTo>
                    <a:pt x="58490" y="126372"/>
                    <a:pt x="66851" y="152679"/>
                    <a:pt x="82593" y="174809"/>
                  </a:cubicBezTo>
                  <a:cubicBezTo>
                    <a:pt x="87218" y="181296"/>
                    <a:pt x="85706" y="190451"/>
                    <a:pt x="79124" y="195072"/>
                  </a:cubicBezTo>
                  <a:cubicBezTo>
                    <a:pt x="76545" y="196938"/>
                    <a:pt x="73699" y="197827"/>
                    <a:pt x="70764" y="197827"/>
                  </a:cubicBezTo>
                  <a:cubicBezTo>
                    <a:pt x="66228" y="197827"/>
                    <a:pt x="61692" y="195694"/>
                    <a:pt x="58846" y="191606"/>
                  </a:cubicBezTo>
                  <a:cubicBezTo>
                    <a:pt x="39635" y="164499"/>
                    <a:pt x="29496" y="132416"/>
                    <a:pt x="29496" y="98821"/>
                  </a:cubicBezTo>
                  <a:cubicBezTo>
                    <a:pt x="29496" y="65316"/>
                    <a:pt x="39635" y="33321"/>
                    <a:pt x="58846" y="6214"/>
                  </a:cubicBezTo>
                  <a:cubicBezTo>
                    <a:pt x="61158" y="2926"/>
                    <a:pt x="64605" y="904"/>
                    <a:pt x="68285" y="282"/>
                  </a:cubicBezTo>
                  <a:close/>
                  <a:moveTo>
                    <a:pt x="408281" y="200"/>
                  </a:moveTo>
                  <a:cubicBezTo>
                    <a:pt x="411954" y="811"/>
                    <a:pt x="415382" y="2810"/>
                    <a:pt x="417698" y="6054"/>
                  </a:cubicBezTo>
                  <a:cubicBezTo>
                    <a:pt x="436933" y="33247"/>
                    <a:pt x="447173" y="65328"/>
                    <a:pt x="447173" y="98830"/>
                  </a:cubicBezTo>
                  <a:cubicBezTo>
                    <a:pt x="447173" y="132422"/>
                    <a:pt x="436933" y="164502"/>
                    <a:pt x="417698" y="191606"/>
                  </a:cubicBezTo>
                  <a:cubicBezTo>
                    <a:pt x="414848" y="195694"/>
                    <a:pt x="410396" y="197827"/>
                    <a:pt x="405854" y="197827"/>
                  </a:cubicBezTo>
                  <a:cubicBezTo>
                    <a:pt x="402916" y="197827"/>
                    <a:pt x="400066" y="196850"/>
                    <a:pt x="397395" y="195072"/>
                  </a:cubicBezTo>
                  <a:cubicBezTo>
                    <a:pt x="390894" y="190451"/>
                    <a:pt x="389380" y="181298"/>
                    <a:pt x="394011" y="174811"/>
                  </a:cubicBezTo>
                  <a:cubicBezTo>
                    <a:pt x="409773" y="152683"/>
                    <a:pt x="418054" y="126379"/>
                    <a:pt x="418054" y="98830"/>
                  </a:cubicBezTo>
                  <a:cubicBezTo>
                    <a:pt x="418054" y="71371"/>
                    <a:pt x="409773" y="45066"/>
                    <a:pt x="394011" y="22938"/>
                  </a:cubicBezTo>
                  <a:cubicBezTo>
                    <a:pt x="389380" y="16362"/>
                    <a:pt x="390894" y="7298"/>
                    <a:pt x="397395" y="2677"/>
                  </a:cubicBezTo>
                  <a:cubicBezTo>
                    <a:pt x="400689" y="366"/>
                    <a:pt x="404608" y="-411"/>
                    <a:pt x="408281" y="20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3" name="矩形 62"/>
            <p:cNvSpPr/>
            <p:nvPr/>
          </p:nvSpPr>
          <p:spPr>
            <a:xfrm>
              <a:off x="6988109" y="4045342"/>
              <a:ext cx="1761041" cy="578658"/>
            </a:xfrm>
            <a:prstGeom prst="rect">
              <a:avLst/>
            </a:prstGeom>
          </p:spPr>
          <p:txBody>
            <a:bodyPr wrap="square">
              <a:noAutofit/>
            </a:bodyPr>
            <a:lstStyle/>
            <a:p>
              <a:pPr algn="l" defTabSz="1086485">
                <a:lnSpc>
                  <a:spcPct val="130000"/>
                </a:lnSpc>
                <a:defRPr/>
              </a:pPr>
              <a:r>
                <a:rPr lang="en-US" sz="2000" b="1">
                  <a:solidFill>
                    <a:srgbClr val="FFFFFF"/>
                  </a:solidFill>
                  <a:latin typeface="Söhne" charset="0"/>
                  <a:sym typeface="+mn-ea"/>
                </a:rPr>
                <a:t>Total Attributes: 12</a:t>
              </a:r>
              <a:endParaRPr lang="en-US" altLang="en-US" sz="2000" b="1" spc="406" dirty="0">
                <a:solidFill>
                  <a:srgbClr val="FFFFFF"/>
                </a:solidFill>
                <a:latin typeface="Söhne" charset="0"/>
                <a:ea typeface="微软雅黑" panose="020B0503020204020204" pitchFamily="34" charset="-122"/>
                <a:sym typeface="+mn-ea"/>
              </a:endParaRPr>
            </a:p>
          </p:txBody>
        </p:sp>
      </p:grpSp>
      <p:sp>
        <p:nvSpPr>
          <p:cNvPr id="43" name="平行四边形 42"/>
          <p:cNvSpPr/>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43"/>
          <p:cNvSpPr txBox="1"/>
          <p:nvPr/>
        </p:nvSpPr>
        <p:spPr>
          <a:xfrm>
            <a:off x="4095750" y="466830"/>
            <a:ext cx="4000500" cy="583565"/>
          </a:xfrm>
          <a:prstGeom prst="rect">
            <a:avLst/>
          </a:prstGeom>
          <a:noFill/>
        </p:spPr>
        <p:txBody>
          <a:bodyPr wrap="square" rtlCol="0">
            <a:spAutoFit/>
          </a:bodyPr>
          <a:lstStyle/>
          <a:p>
            <a:pPr algn="ctr"/>
            <a:r>
              <a:rPr lang="en-US" sz="3200">
                <a:solidFill>
                  <a:srgbClr val="FFFFFF"/>
                </a:solidFill>
                <a:latin typeface="Söhne" charset="0"/>
                <a:sym typeface="+mn-ea"/>
              </a:rPr>
              <a:t>Dataset Descriptio</a:t>
            </a:r>
            <a:r>
              <a:rPr lang="en-US" altLang="zh-CN" sz="3200">
                <a:solidFill>
                  <a:srgbClr val="FFFFFF"/>
                </a:solidFill>
                <a:latin typeface="Söhne" charset="0"/>
                <a:sym typeface="+mn-ea"/>
              </a:rPr>
              <a:t>n</a:t>
            </a:r>
            <a:endParaRPr lang="en-US" altLang="en-US" sz="3200" b="1" spc="406" dirty="0">
              <a:solidFill>
                <a:srgbClr val="FFFFFF"/>
              </a:solidFill>
              <a:latin typeface="Söhne" charset="0"/>
              <a:ea typeface="微软雅黑" panose="020B0503020204020204" pitchFamily="34" charset="-122"/>
              <a:sym typeface="+mn-ea"/>
            </a:endParaRPr>
          </a:p>
        </p:txBody>
      </p:sp>
      <p:grpSp>
        <p:nvGrpSpPr>
          <p:cNvPr id="3" name="组合 2"/>
          <p:cNvGrpSpPr/>
          <p:nvPr/>
        </p:nvGrpSpPr>
        <p:grpSpPr>
          <a:xfrm flipH="1">
            <a:off x="8839213" y="4119734"/>
            <a:ext cx="3646050" cy="561211"/>
            <a:chOff x="5839388" y="3974702"/>
            <a:chExt cx="3170081" cy="467580"/>
          </a:xfrm>
        </p:grpSpPr>
        <p:grpSp>
          <p:nvGrpSpPr>
            <p:cNvPr id="4" name="组合 3"/>
            <p:cNvGrpSpPr/>
            <p:nvPr/>
          </p:nvGrpSpPr>
          <p:grpSpPr>
            <a:xfrm flipH="1">
              <a:off x="6193251" y="4014144"/>
              <a:ext cx="2816218" cy="402444"/>
              <a:chOff x="9265878" y="3042710"/>
              <a:chExt cx="2816218" cy="402444"/>
            </a:xfrm>
            <a:solidFill>
              <a:srgbClr val="10F0B0"/>
            </a:solidFill>
          </p:grpSpPr>
          <p:sp>
            <p:nvSpPr>
              <p:cNvPr id="5" name="矩形: 圆角 63"/>
              <p:cNvSpPr/>
              <p:nvPr/>
            </p:nvSpPr>
            <p:spPr>
              <a:xfrm>
                <a:off x="9265878" y="3042710"/>
                <a:ext cx="2816218" cy="344647"/>
              </a:xfrm>
              <a:prstGeom prst="roundRect">
                <a:avLst>
                  <a:gd name="adj" fmla="val 66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直角三角形 7"/>
              <p:cNvSpPr/>
              <p:nvPr/>
            </p:nvSpPr>
            <p:spPr>
              <a:xfrm rot="5400000">
                <a:off x="9385300" y="3378432"/>
                <a:ext cx="66722" cy="6672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 name="settings_102018"/>
            <p:cNvSpPr>
              <a:spLocks noChangeAspect="1"/>
            </p:cNvSpPr>
            <p:nvPr/>
          </p:nvSpPr>
          <p:spPr bwMode="auto">
            <a:xfrm>
              <a:off x="8743035" y="4119067"/>
              <a:ext cx="147012" cy="17877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76669" h="579656">
                  <a:moveTo>
                    <a:pt x="234974" y="366196"/>
                  </a:moveTo>
                  <a:lnTo>
                    <a:pt x="369914" y="366196"/>
                  </a:lnTo>
                  <a:cubicBezTo>
                    <a:pt x="378013" y="366196"/>
                    <a:pt x="384511" y="372771"/>
                    <a:pt x="384511" y="380768"/>
                  </a:cubicBezTo>
                  <a:cubicBezTo>
                    <a:pt x="384511" y="388854"/>
                    <a:pt x="378013" y="395340"/>
                    <a:pt x="369914" y="395340"/>
                  </a:cubicBezTo>
                  <a:lnTo>
                    <a:pt x="234974" y="395340"/>
                  </a:lnTo>
                  <a:cubicBezTo>
                    <a:pt x="226874" y="395340"/>
                    <a:pt x="220376" y="388854"/>
                    <a:pt x="220376" y="380768"/>
                  </a:cubicBezTo>
                  <a:cubicBezTo>
                    <a:pt x="220376" y="372771"/>
                    <a:pt x="226874" y="366196"/>
                    <a:pt x="234974" y="366196"/>
                  </a:cubicBezTo>
                  <a:close/>
                  <a:moveTo>
                    <a:pt x="124865" y="361468"/>
                  </a:moveTo>
                  <a:cubicBezTo>
                    <a:pt x="135485" y="361468"/>
                    <a:pt x="144094" y="370061"/>
                    <a:pt x="144094" y="380662"/>
                  </a:cubicBezTo>
                  <a:cubicBezTo>
                    <a:pt x="144094" y="391263"/>
                    <a:pt x="135485" y="399856"/>
                    <a:pt x="124865" y="399856"/>
                  </a:cubicBezTo>
                  <a:cubicBezTo>
                    <a:pt x="114245" y="399856"/>
                    <a:pt x="105636" y="391263"/>
                    <a:pt x="105636" y="380662"/>
                  </a:cubicBezTo>
                  <a:cubicBezTo>
                    <a:pt x="105636" y="370061"/>
                    <a:pt x="114245" y="361468"/>
                    <a:pt x="124865" y="361468"/>
                  </a:cubicBezTo>
                  <a:close/>
                  <a:moveTo>
                    <a:pt x="63111" y="306792"/>
                  </a:moveTo>
                  <a:cubicBezTo>
                    <a:pt x="44418" y="306792"/>
                    <a:pt x="29107" y="322080"/>
                    <a:pt x="29107" y="340834"/>
                  </a:cubicBezTo>
                  <a:lnTo>
                    <a:pt x="29107" y="420560"/>
                  </a:lnTo>
                  <a:cubicBezTo>
                    <a:pt x="29107" y="439313"/>
                    <a:pt x="44418" y="454601"/>
                    <a:pt x="63111" y="454601"/>
                  </a:cubicBezTo>
                  <a:lnTo>
                    <a:pt x="188710" y="454601"/>
                  </a:lnTo>
                  <a:lnTo>
                    <a:pt x="287960" y="454601"/>
                  </a:lnTo>
                  <a:lnTo>
                    <a:pt x="413380" y="454601"/>
                  </a:lnTo>
                  <a:cubicBezTo>
                    <a:pt x="432162" y="454601"/>
                    <a:pt x="447473" y="439313"/>
                    <a:pt x="447473" y="420560"/>
                  </a:cubicBezTo>
                  <a:lnTo>
                    <a:pt x="447562" y="420560"/>
                  </a:lnTo>
                  <a:lnTo>
                    <a:pt x="447562" y="340834"/>
                  </a:lnTo>
                  <a:cubicBezTo>
                    <a:pt x="447562" y="322080"/>
                    <a:pt x="432251" y="306792"/>
                    <a:pt x="413469" y="306792"/>
                  </a:cubicBezTo>
                  <a:close/>
                  <a:moveTo>
                    <a:pt x="238290" y="78102"/>
                  </a:moveTo>
                  <a:cubicBezTo>
                    <a:pt x="226807" y="78102"/>
                    <a:pt x="217550" y="87435"/>
                    <a:pt x="217550" y="98811"/>
                  </a:cubicBezTo>
                  <a:cubicBezTo>
                    <a:pt x="217550" y="110366"/>
                    <a:pt x="226896" y="119610"/>
                    <a:pt x="238290" y="119610"/>
                  </a:cubicBezTo>
                  <a:cubicBezTo>
                    <a:pt x="249862" y="119610"/>
                    <a:pt x="259119" y="110366"/>
                    <a:pt x="259119" y="98811"/>
                  </a:cubicBezTo>
                  <a:cubicBezTo>
                    <a:pt x="259119" y="87346"/>
                    <a:pt x="249684" y="78102"/>
                    <a:pt x="238290" y="78102"/>
                  </a:cubicBezTo>
                  <a:close/>
                  <a:moveTo>
                    <a:pt x="135945" y="51617"/>
                  </a:moveTo>
                  <a:cubicBezTo>
                    <a:pt x="139628" y="50984"/>
                    <a:pt x="143544" y="51739"/>
                    <a:pt x="146792" y="54050"/>
                  </a:cubicBezTo>
                  <a:cubicBezTo>
                    <a:pt x="153467" y="58672"/>
                    <a:pt x="154891" y="67738"/>
                    <a:pt x="150263" y="74316"/>
                  </a:cubicBezTo>
                  <a:cubicBezTo>
                    <a:pt x="145190" y="81604"/>
                    <a:pt x="142431" y="90137"/>
                    <a:pt x="142431" y="99025"/>
                  </a:cubicBezTo>
                  <a:cubicBezTo>
                    <a:pt x="142431" y="107914"/>
                    <a:pt x="145190" y="116447"/>
                    <a:pt x="150263" y="123646"/>
                  </a:cubicBezTo>
                  <a:cubicBezTo>
                    <a:pt x="154891" y="130135"/>
                    <a:pt x="153378" y="139290"/>
                    <a:pt x="146792" y="143912"/>
                  </a:cubicBezTo>
                  <a:cubicBezTo>
                    <a:pt x="144211" y="145778"/>
                    <a:pt x="141363" y="146667"/>
                    <a:pt x="138426" y="146667"/>
                  </a:cubicBezTo>
                  <a:cubicBezTo>
                    <a:pt x="133887" y="146667"/>
                    <a:pt x="129348" y="144534"/>
                    <a:pt x="126500" y="140445"/>
                  </a:cubicBezTo>
                  <a:cubicBezTo>
                    <a:pt x="117867" y="128268"/>
                    <a:pt x="113328" y="114047"/>
                    <a:pt x="113328" y="99025"/>
                  </a:cubicBezTo>
                  <a:cubicBezTo>
                    <a:pt x="113328" y="83915"/>
                    <a:pt x="117867" y="69605"/>
                    <a:pt x="126500" y="57516"/>
                  </a:cubicBezTo>
                  <a:cubicBezTo>
                    <a:pt x="128814" y="54272"/>
                    <a:pt x="132263" y="52250"/>
                    <a:pt x="135945" y="51617"/>
                  </a:cubicBezTo>
                  <a:close/>
                  <a:moveTo>
                    <a:pt x="340677" y="51511"/>
                  </a:moveTo>
                  <a:cubicBezTo>
                    <a:pt x="344350" y="52133"/>
                    <a:pt x="347778" y="54154"/>
                    <a:pt x="350093" y="57441"/>
                  </a:cubicBezTo>
                  <a:cubicBezTo>
                    <a:pt x="358818" y="69523"/>
                    <a:pt x="363270" y="83826"/>
                    <a:pt x="363270" y="98839"/>
                  </a:cubicBezTo>
                  <a:cubicBezTo>
                    <a:pt x="363270" y="113941"/>
                    <a:pt x="358818" y="128244"/>
                    <a:pt x="350093" y="140325"/>
                  </a:cubicBezTo>
                  <a:cubicBezTo>
                    <a:pt x="347243" y="144323"/>
                    <a:pt x="342791" y="146455"/>
                    <a:pt x="338250" y="146455"/>
                  </a:cubicBezTo>
                  <a:cubicBezTo>
                    <a:pt x="335312" y="146455"/>
                    <a:pt x="332463" y="145567"/>
                    <a:pt x="329792" y="143790"/>
                  </a:cubicBezTo>
                  <a:cubicBezTo>
                    <a:pt x="323203" y="139170"/>
                    <a:pt x="321778" y="130109"/>
                    <a:pt x="326408" y="123535"/>
                  </a:cubicBezTo>
                  <a:cubicBezTo>
                    <a:pt x="331483" y="116251"/>
                    <a:pt x="334244" y="107722"/>
                    <a:pt x="334244" y="98839"/>
                  </a:cubicBezTo>
                  <a:cubicBezTo>
                    <a:pt x="334244" y="89955"/>
                    <a:pt x="331483" y="81427"/>
                    <a:pt x="326408" y="74231"/>
                  </a:cubicBezTo>
                  <a:cubicBezTo>
                    <a:pt x="321778" y="67746"/>
                    <a:pt x="323292" y="58596"/>
                    <a:pt x="329792" y="53977"/>
                  </a:cubicBezTo>
                  <a:cubicBezTo>
                    <a:pt x="333086" y="51667"/>
                    <a:pt x="337004" y="50890"/>
                    <a:pt x="340677" y="51511"/>
                  </a:cubicBezTo>
                  <a:close/>
                  <a:moveTo>
                    <a:pt x="238290" y="49216"/>
                  </a:moveTo>
                  <a:cubicBezTo>
                    <a:pt x="265885" y="49216"/>
                    <a:pt x="288138" y="71614"/>
                    <a:pt x="288138" y="98989"/>
                  </a:cubicBezTo>
                  <a:cubicBezTo>
                    <a:pt x="288138" y="121209"/>
                    <a:pt x="273362" y="140230"/>
                    <a:pt x="252889" y="146452"/>
                  </a:cubicBezTo>
                  <a:lnTo>
                    <a:pt x="252889" y="277817"/>
                  </a:lnTo>
                  <a:lnTo>
                    <a:pt x="413380" y="277817"/>
                  </a:lnTo>
                  <a:cubicBezTo>
                    <a:pt x="448274" y="277817"/>
                    <a:pt x="476491" y="306081"/>
                    <a:pt x="476491" y="340834"/>
                  </a:cubicBezTo>
                  <a:lnTo>
                    <a:pt x="476669" y="340834"/>
                  </a:lnTo>
                  <a:lnTo>
                    <a:pt x="476669" y="420560"/>
                  </a:lnTo>
                  <a:cubicBezTo>
                    <a:pt x="476669" y="455401"/>
                    <a:pt x="448274" y="483665"/>
                    <a:pt x="413469" y="483665"/>
                  </a:cubicBezTo>
                  <a:lnTo>
                    <a:pt x="315376" y="483665"/>
                  </a:lnTo>
                  <a:lnTo>
                    <a:pt x="364868" y="556992"/>
                  </a:lnTo>
                  <a:cubicBezTo>
                    <a:pt x="369319" y="563658"/>
                    <a:pt x="367538" y="572635"/>
                    <a:pt x="360951" y="577167"/>
                  </a:cubicBezTo>
                  <a:cubicBezTo>
                    <a:pt x="358459" y="578767"/>
                    <a:pt x="355699" y="579656"/>
                    <a:pt x="352851" y="579656"/>
                  </a:cubicBezTo>
                  <a:cubicBezTo>
                    <a:pt x="348133" y="579656"/>
                    <a:pt x="343594" y="577345"/>
                    <a:pt x="340745" y="573257"/>
                  </a:cubicBezTo>
                  <a:lnTo>
                    <a:pt x="280216" y="483665"/>
                  </a:lnTo>
                  <a:lnTo>
                    <a:pt x="196454" y="483665"/>
                  </a:lnTo>
                  <a:lnTo>
                    <a:pt x="135924" y="573257"/>
                  </a:lnTo>
                  <a:cubicBezTo>
                    <a:pt x="133076" y="577345"/>
                    <a:pt x="128447" y="579656"/>
                    <a:pt x="123818" y="579656"/>
                  </a:cubicBezTo>
                  <a:cubicBezTo>
                    <a:pt x="121059" y="579656"/>
                    <a:pt x="118211" y="578767"/>
                    <a:pt x="115718" y="577167"/>
                  </a:cubicBezTo>
                  <a:cubicBezTo>
                    <a:pt x="109042" y="572635"/>
                    <a:pt x="107261" y="563658"/>
                    <a:pt x="111801" y="556992"/>
                  </a:cubicBezTo>
                  <a:lnTo>
                    <a:pt x="161293" y="483665"/>
                  </a:lnTo>
                  <a:lnTo>
                    <a:pt x="63111" y="483665"/>
                  </a:lnTo>
                  <a:cubicBezTo>
                    <a:pt x="28217" y="483665"/>
                    <a:pt x="0" y="455312"/>
                    <a:pt x="0" y="420560"/>
                  </a:cubicBezTo>
                  <a:lnTo>
                    <a:pt x="0" y="340834"/>
                  </a:lnTo>
                  <a:cubicBezTo>
                    <a:pt x="0" y="305992"/>
                    <a:pt x="28395" y="277817"/>
                    <a:pt x="63111" y="277817"/>
                  </a:cubicBezTo>
                  <a:lnTo>
                    <a:pt x="223692" y="277817"/>
                  </a:lnTo>
                  <a:lnTo>
                    <a:pt x="223692" y="146452"/>
                  </a:lnTo>
                  <a:cubicBezTo>
                    <a:pt x="203308" y="140319"/>
                    <a:pt x="188442" y="121387"/>
                    <a:pt x="188442" y="98989"/>
                  </a:cubicBezTo>
                  <a:cubicBezTo>
                    <a:pt x="188442" y="71436"/>
                    <a:pt x="210874" y="49216"/>
                    <a:pt x="238290" y="49216"/>
                  </a:cubicBezTo>
                  <a:close/>
                  <a:moveTo>
                    <a:pt x="68285" y="282"/>
                  </a:moveTo>
                  <a:cubicBezTo>
                    <a:pt x="71965" y="-340"/>
                    <a:pt x="75878" y="438"/>
                    <a:pt x="79124" y="2748"/>
                  </a:cubicBezTo>
                  <a:cubicBezTo>
                    <a:pt x="85706" y="7370"/>
                    <a:pt x="87218" y="16346"/>
                    <a:pt x="82593" y="22923"/>
                  </a:cubicBezTo>
                  <a:cubicBezTo>
                    <a:pt x="66851" y="45052"/>
                    <a:pt x="58490" y="71359"/>
                    <a:pt x="58490" y="98821"/>
                  </a:cubicBezTo>
                  <a:cubicBezTo>
                    <a:pt x="58490" y="126372"/>
                    <a:pt x="66851" y="152679"/>
                    <a:pt x="82593" y="174809"/>
                  </a:cubicBezTo>
                  <a:cubicBezTo>
                    <a:pt x="87218" y="181296"/>
                    <a:pt x="85706" y="190451"/>
                    <a:pt x="79124" y="195072"/>
                  </a:cubicBezTo>
                  <a:cubicBezTo>
                    <a:pt x="76545" y="196938"/>
                    <a:pt x="73699" y="197827"/>
                    <a:pt x="70764" y="197827"/>
                  </a:cubicBezTo>
                  <a:cubicBezTo>
                    <a:pt x="66228" y="197827"/>
                    <a:pt x="61692" y="195694"/>
                    <a:pt x="58846" y="191606"/>
                  </a:cubicBezTo>
                  <a:cubicBezTo>
                    <a:pt x="39635" y="164499"/>
                    <a:pt x="29496" y="132416"/>
                    <a:pt x="29496" y="98821"/>
                  </a:cubicBezTo>
                  <a:cubicBezTo>
                    <a:pt x="29496" y="65316"/>
                    <a:pt x="39635" y="33321"/>
                    <a:pt x="58846" y="6214"/>
                  </a:cubicBezTo>
                  <a:cubicBezTo>
                    <a:pt x="61158" y="2926"/>
                    <a:pt x="64605" y="904"/>
                    <a:pt x="68285" y="282"/>
                  </a:cubicBezTo>
                  <a:close/>
                  <a:moveTo>
                    <a:pt x="408281" y="200"/>
                  </a:moveTo>
                  <a:cubicBezTo>
                    <a:pt x="411954" y="811"/>
                    <a:pt x="415382" y="2810"/>
                    <a:pt x="417698" y="6054"/>
                  </a:cubicBezTo>
                  <a:cubicBezTo>
                    <a:pt x="436933" y="33247"/>
                    <a:pt x="447173" y="65328"/>
                    <a:pt x="447173" y="98830"/>
                  </a:cubicBezTo>
                  <a:cubicBezTo>
                    <a:pt x="447173" y="132422"/>
                    <a:pt x="436933" y="164502"/>
                    <a:pt x="417698" y="191606"/>
                  </a:cubicBezTo>
                  <a:cubicBezTo>
                    <a:pt x="414848" y="195694"/>
                    <a:pt x="410396" y="197827"/>
                    <a:pt x="405854" y="197827"/>
                  </a:cubicBezTo>
                  <a:cubicBezTo>
                    <a:pt x="402916" y="197827"/>
                    <a:pt x="400066" y="196850"/>
                    <a:pt x="397395" y="195072"/>
                  </a:cubicBezTo>
                  <a:cubicBezTo>
                    <a:pt x="390894" y="190451"/>
                    <a:pt x="389380" y="181298"/>
                    <a:pt x="394011" y="174811"/>
                  </a:cubicBezTo>
                  <a:cubicBezTo>
                    <a:pt x="409773" y="152683"/>
                    <a:pt x="418054" y="126379"/>
                    <a:pt x="418054" y="98830"/>
                  </a:cubicBezTo>
                  <a:cubicBezTo>
                    <a:pt x="418054" y="71371"/>
                    <a:pt x="409773" y="45066"/>
                    <a:pt x="394011" y="22938"/>
                  </a:cubicBezTo>
                  <a:cubicBezTo>
                    <a:pt x="389380" y="16362"/>
                    <a:pt x="390894" y="7298"/>
                    <a:pt x="397395" y="2677"/>
                  </a:cubicBezTo>
                  <a:cubicBezTo>
                    <a:pt x="400689" y="366"/>
                    <a:pt x="404608" y="-411"/>
                    <a:pt x="408281" y="20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5839388" y="3974702"/>
              <a:ext cx="3050659" cy="467580"/>
            </a:xfrm>
            <a:prstGeom prst="rect">
              <a:avLst/>
            </a:prstGeom>
          </p:spPr>
          <p:txBody>
            <a:bodyPr wrap="square">
              <a:noAutofit/>
            </a:bodyPr>
            <a:lstStyle/>
            <a:p>
              <a:pPr algn="l" defTabSz="1086485">
                <a:lnSpc>
                  <a:spcPct val="130000"/>
                </a:lnSpc>
                <a:defRPr/>
              </a:pPr>
              <a:r>
                <a:rPr lang="en-US" altLang="en-US" sz="1600" b="1" spc="406" dirty="0">
                  <a:solidFill>
                    <a:srgbClr val="FFFFFF"/>
                  </a:solidFill>
                  <a:latin typeface="Söhne" charset="0"/>
                  <a:ea typeface="微软雅黑" panose="020B0503020204020204" pitchFamily="34" charset="-122"/>
                  <a:sym typeface="+mn-ea"/>
                </a:rPr>
                <a:t> </a:t>
              </a:r>
              <a:r>
                <a:rPr lang="en-US" altLang="zh-CN" sz="2000" b="1">
                  <a:solidFill>
                    <a:srgbClr val="FFFFFF"/>
                  </a:solidFill>
                  <a:latin typeface="Söhne" charset="0"/>
                  <a:sym typeface="+mn-ea"/>
                </a:rPr>
                <a:t>Test Data: 20% of total</a:t>
              </a:r>
              <a:endParaRPr lang="en-US" altLang="en-US" sz="1600" b="1" spc="406" dirty="0">
                <a:solidFill>
                  <a:srgbClr val="FFFFFF"/>
                </a:solidFill>
                <a:latin typeface="Söhne" charset="0"/>
                <a:ea typeface="微软雅黑" panose="020B0503020204020204" pitchFamily="34" charset="-122"/>
                <a:sym typeface="+mn-ea"/>
              </a:endParaRPr>
            </a:p>
          </p:txBody>
        </p:sp>
      </p:grpSp>
      <p:grpSp>
        <p:nvGrpSpPr>
          <p:cNvPr id="11" name="组合 10"/>
          <p:cNvGrpSpPr/>
          <p:nvPr/>
        </p:nvGrpSpPr>
        <p:grpSpPr>
          <a:xfrm>
            <a:off x="5647745" y="4923240"/>
            <a:ext cx="5543830" cy="955464"/>
            <a:chOff x="7135559" y="4021571"/>
            <a:chExt cx="3008827" cy="723338"/>
          </a:xfrm>
        </p:grpSpPr>
        <p:grpSp>
          <p:nvGrpSpPr>
            <p:cNvPr id="12" name="组合 11"/>
            <p:cNvGrpSpPr/>
            <p:nvPr/>
          </p:nvGrpSpPr>
          <p:grpSpPr>
            <a:xfrm flipH="1">
              <a:off x="7135559" y="4029467"/>
              <a:ext cx="1873910" cy="387121"/>
              <a:chOff x="9265878" y="3058033"/>
              <a:chExt cx="1873910" cy="387121"/>
            </a:xfrm>
            <a:solidFill>
              <a:srgbClr val="10F0B0"/>
            </a:solidFill>
          </p:grpSpPr>
          <p:sp>
            <p:nvSpPr>
              <p:cNvPr id="13" name="矩形: 圆角 35"/>
              <p:cNvSpPr/>
              <p:nvPr/>
            </p:nvSpPr>
            <p:spPr>
              <a:xfrm>
                <a:off x="9265878" y="3058033"/>
                <a:ext cx="1873910" cy="329324"/>
              </a:xfrm>
              <a:prstGeom prst="roundRect">
                <a:avLst>
                  <a:gd name="adj" fmla="val 66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直角三角形 13"/>
              <p:cNvSpPr/>
              <p:nvPr/>
            </p:nvSpPr>
            <p:spPr>
              <a:xfrm rot="5400000">
                <a:off x="9385300" y="3378432"/>
                <a:ext cx="66722" cy="6672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settings_102018"/>
            <p:cNvSpPr>
              <a:spLocks noChangeAspect="1"/>
            </p:cNvSpPr>
            <p:nvPr/>
          </p:nvSpPr>
          <p:spPr bwMode="auto">
            <a:xfrm>
              <a:off x="7222971" y="4119067"/>
              <a:ext cx="147012" cy="17877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76669" h="579656">
                  <a:moveTo>
                    <a:pt x="234974" y="366196"/>
                  </a:moveTo>
                  <a:lnTo>
                    <a:pt x="369914" y="366196"/>
                  </a:lnTo>
                  <a:cubicBezTo>
                    <a:pt x="378013" y="366196"/>
                    <a:pt x="384511" y="372771"/>
                    <a:pt x="384511" y="380768"/>
                  </a:cubicBezTo>
                  <a:cubicBezTo>
                    <a:pt x="384511" y="388854"/>
                    <a:pt x="378013" y="395340"/>
                    <a:pt x="369914" y="395340"/>
                  </a:cubicBezTo>
                  <a:lnTo>
                    <a:pt x="234974" y="395340"/>
                  </a:lnTo>
                  <a:cubicBezTo>
                    <a:pt x="226874" y="395340"/>
                    <a:pt x="220376" y="388854"/>
                    <a:pt x="220376" y="380768"/>
                  </a:cubicBezTo>
                  <a:cubicBezTo>
                    <a:pt x="220376" y="372771"/>
                    <a:pt x="226874" y="366196"/>
                    <a:pt x="234974" y="366196"/>
                  </a:cubicBezTo>
                  <a:close/>
                  <a:moveTo>
                    <a:pt x="124865" y="361468"/>
                  </a:moveTo>
                  <a:cubicBezTo>
                    <a:pt x="135485" y="361468"/>
                    <a:pt x="144094" y="370061"/>
                    <a:pt x="144094" y="380662"/>
                  </a:cubicBezTo>
                  <a:cubicBezTo>
                    <a:pt x="144094" y="391263"/>
                    <a:pt x="135485" y="399856"/>
                    <a:pt x="124865" y="399856"/>
                  </a:cubicBezTo>
                  <a:cubicBezTo>
                    <a:pt x="114245" y="399856"/>
                    <a:pt x="105636" y="391263"/>
                    <a:pt x="105636" y="380662"/>
                  </a:cubicBezTo>
                  <a:cubicBezTo>
                    <a:pt x="105636" y="370061"/>
                    <a:pt x="114245" y="361468"/>
                    <a:pt x="124865" y="361468"/>
                  </a:cubicBezTo>
                  <a:close/>
                  <a:moveTo>
                    <a:pt x="63111" y="306792"/>
                  </a:moveTo>
                  <a:cubicBezTo>
                    <a:pt x="44418" y="306792"/>
                    <a:pt x="29107" y="322080"/>
                    <a:pt x="29107" y="340834"/>
                  </a:cubicBezTo>
                  <a:lnTo>
                    <a:pt x="29107" y="420560"/>
                  </a:lnTo>
                  <a:cubicBezTo>
                    <a:pt x="29107" y="439313"/>
                    <a:pt x="44418" y="454601"/>
                    <a:pt x="63111" y="454601"/>
                  </a:cubicBezTo>
                  <a:lnTo>
                    <a:pt x="188710" y="454601"/>
                  </a:lnTo>
                  <a:lnTo>
                    <a:pt x="287960" y="454601"/>
                  </a:lnTo>
                  <a:lnTo>
                    <a:pt x="413380" y="454601"/>
                  </a:lnTo>
                  <a:cubicBezTo>
                    <a:pt x="432162" y="454601"/>
                    <a:pt x="447473" y="439313"/>
                    <a:pt x="447473" y="420560"/>
                  </a:cubicBezTo>
                  <a:lnTo>
                    <a:pt x="447562" y="420560"/>
                  </a:lnTo>
                  <a:lnTo>
                    <a:pt x="447562" y="340834"/>
                  </a:lnTo>
                  <a:cubicBezTo>
                    <a:pt x="447562" y="322080"/>
                    <a:pt x="432251" y="306792"/>
                    <a:pt x="413469" y="306792"/>
                  </a:cubicBezTo>
                  <a:close/>
                  <a:moveTo>
                    <a:pt x="238290" y="78102"/>
                  </a:moveTo>
                  <a:cubicBezTo>
                    <a:pt x="226807" y="78102"/>
                    <a:pt x="217550" y="87435"/>
                    <a:pt x="217550" y="98811"/>
                  </a:cubicBezTo>
                  <a:cubicBezTo>
                    <a:pt x="217550" y="110366"/>
                    <a:pt x="226896" y="119610"/>
                    <a:pt x="238290" y="119610"/>
                  </a:cubicBezTo>
                  <a:cubicBezTo>
                    <a:pt x="249862" y="119610"/>
                    <a:pt x="259119" y="110366"/>
                    <a:pt x="259119" y="98811"/>
                  </a:cubicBezTo>
                  <a:cubicBezTo>
                    <a:pt x="259119" y="87346"/>
                    <a:pt x="249684" y="78102"/>
                    <a:pt x="238290" y="78102"/>
                  </a:cubicBezTo>
                  <a:close/>
                  <a:moveTo>
                    <a:pt x="135945" y="51617"/>
                  </a:moveTo>
                  <a:cubicBezTo>
                    <a:pt x="139628" y="50984"/>
                    <a:pt x="143544" y="51739"/>
                    <a:pt x="146792" y="54050"/>
                  </a:cubicBezTo>
                  <a:cubicBezTo>
                    <a:pt x="153467" y="58672"/>
                    <a:pt x="154891" y="67738"/>
                    <a:pt x="150263" y="74316"/>
                  </a:cubicBezTo>
                  <a:cubicBezTo>
                    <a:pt x="145190" y="81604"/>
                    <a:pt x="142431" y="90137"/>
                    <a:pt x="142431" y="99025"/>
                  </a:cubicBezTo>
                  <a:cubicBezTo>
                    <a:pt x="142431" y="107914"/>
                    <a:pt x="145190" y="116447"/>
                    <a:pt x="150263" y="123646"/>
                  </a:cubicBezTo>
                  <a:cubicBezTo>
                    <a:pt x="154891" y="130135"/>
                    <a:pt x="153378" y="139290"/>
                    <a:pt x="146792" y="143912"/>
                  </a:cubicBezTo>
                  <a:cubicBezTo>
                    <a:pt x="144211" y="145778"/>
                    <a:pt x="141363" y="146667"/>
                    <a:pt x="138426" y="146667"/>
                  </a:cubicBezTo>
                  <a:cubicBezTo>
                    <a:pt x="133887" y="146667"/>
                    <a:pt x="129348" y="144534"/>
                    <a:pt x="126500" y="140445"/>
                  </a:cubicBezTo>
                  <a:cubicBezTo>
                    <a:pt x="117867" y="128268"/>
                    <a:pt x="113328" y="114047"/>
                    <a:pt x="113328" y="99025"/>
                  </a:cubicBezTo>
                  <a:cubicBezTo>
                    <a:pt x="113328" y="83915"/>
                    <a:pt x="117867" y="69605"/>
                    <a:pt x="126500" y="57516"/>
                  </a:cubicBezTo>
                  <a:cubicBezTo>
                    <a:pt x="128814" y="54272"/>
                    <a:pt x="132263" y="52250"/>
                    <a:pt x="135945" y="51617"/>
                  </a:cubicBezTo>
                  <a:close/>
                  <a:moveTo>
                    <a:pt x="340677" y="51511"/>
                  </a:moveTo>
                  <a:cubicBezTo>
                    <a:pt x="344350" y="52133"/>
                    <a:pt x="347778" y="54154"/>
                    <a:pt x="350093" y="57441"/>
                  </a:cubicBezTo>
                  <a:cubicBezTo>
                    <a:pt x="358818" y="69523"/>
                    <a:pt x="363270" y="83826"/>
                    <a:pt x="363270" y="98839"/>
                  </a:cubicBezTo>
                  <a:cubicBezTo>
                    <a:pt x="363270" y="113941"/>
                    <a:pt x="358818" y="128244"/>
                    <a:pt x="350093" y="140325"/>
                  </a:cubicBezTo>
                  <a:cubicBezTo>
                    <a:pt x="347243" y="144323"/>
                    <a:pt x="342791" y="146455"/>
                    <a:pt x="338250" y="146455"/>
                  </a:cubicBezTo>
                  <a:cubicBezTo>
                    <a:pt x="335312" y="146455"/>
                    <a:pt x="332463" y="145567"/>
                    <a:pt x="329792" y="143790"/>
                  </a:cubicBezTo>
                  <a:cubicBezTo>
                    <a:pt x="323203" y="139170"/>
                    <a:pt x="321778" y="130109"/>
                    <a:pt x="326408" y="123535"/>
                  </a:cubicBezTo>
                  <a:cubicBezTo>
                    <a:pt x="331483" y="116251"/>
                    <a:pt x="334244" y="107722"/>
                    <a:pt x="334244" y="98839"/>
                  </a:cubicBezTo>
                  <a:cubicBezTo>
                    <a:pt x="334244" y="89955"/>
                    <a:pt x="331483" y="81427"/>
                    <a:pt x="326408" y="74231"/>
                  </a:cubicBezTo>
                  <a:cubicBezTo>
                    <a:pt x="321778" y="67746"/>
                    <a:pt x="323292" y="58596"/>
                    <a:pt x="329792" y="53977"/>
                  </a:cubicBezTo>
                  <a:cubicBezTo>
                    <a:pt x="333086" y="51667"/>
                    <a:pt x="337004" y="50890"/>
                    <a:pt x="340677" y="51511"/>
                  </a:cubicBezTo>
                  <a:close/>
                  <a:moveTo>
                    <a:pt x="238290" y="49216"/>
                  </a:moveTo>
                  <a:cubicBezTo>
                    <a:pt x="265885" y="49216"/>
                    <a:pt x="288138" y="71614"/>
                    <a:pt x="288138" y="98989"/>
                  </a:cubicBezTo>
                  <a:cubicBezTo>
                    <a:pt x="288138" y="121209"/>
                    <a:pt x="273362" y="140230"/>
                    <a:pt x="252889" y="146452"/>
                  </a:cubicBezTo>
                  <a:lnTo>
                    <a:pt x="252889" y="277817"/>
                  </a:lnTo>
                  <a:lnTo>
                    <a:pt x="413380" y="277817"/>
                  </a:lnTo>
                  <a:cubicBezTo>
                    <a:pt x="448274" y="277817"/>
                    <a:pt x="476491" y="306081"/>
                    <a:pt x="476491" y="340834"/>
                  </a:cubicBezTo>
                  <a:lnTo>
                    <a:pt x="476669" y="340834"/>
                  </a:lnTo>
                  <a:lnTo>
                    <a:pt x="476669" y="420560"/>
                  </a:lnTo>
                  <a:cubicBezTo>
                    <a:pt x="476669" y="455401"/>
                    <a:pt x="448274" y="483665"/>
                    <a:pt x="413469" y="483665"/>
                  </a:cubicBezTo>
                  <a:lnTo>
                    <a:pt x="315376" y="483665"/>
                  </a:lnTo>
                  <a:lnTo>
                    <a:pt x="364868" y="556992"/>
                  </a:lnTo>
                  <a:cubicBezTo>
                    <a:pt x="369319" y="563658"/>
                    <a:pt x="367538" y="572635"/>
                    <a:pt x="360951" y="577167"/>
                  </a:cubicBezTo>
                  <a:cubicBezTo>
                    <a:pt x="358459" y="578767"/>
                    <a:pt x="355699" y="579656"/>
                    <a:pt x="352851" y="579656"/>
                  </a:cubicBezTo>
                  <a:cubicBezTo>
                    <a:pt x="348133" y="579656"/>
                    <a:pt x="343594" y="577345"/>
                    <a:pt x="340745" y="573257"/>
                  </a:cubicBezTo>
                  <a:lnTo>
                    <a:pt x="280216" y="483665"/>
                  </a:lnTo>
                  <a:lnTo>
                    <a:pt x="196454" y="483665"/>
                  </a:lnTo>
                  <a:lnTo>
                    <a:pt x="135924" y="573257"/>
                  </a:lnTo>
                  <a:cubicBezTo>
                    <a:pt x="133076" y="577345"/>
                    <a:pt x="128447" y="579656"/>
                    <a:pt x="123818" y="579656"/>
                  </a:cubicBezTo>
                  <a:cubicBezTo>
                    <a:pt x="121059" y="579656"/>
                    <a:pt x="118211" y="578767"/>
                    <a:pt x="115718" y="577167"/>
                  </a:cubicBezTo>
                  <a:cubicBezTo>
                    <a:pt x="109042" y="572635"/>
                    <a:pt x="107261" y="563658"/>
                    <a:pt x="111801" y="556992"/>
                  </a:cubicBezTo>
                  <a:lnTo>
                    <a:pt x="161293" y="483665"/>
                  </a:lnTo>
                  <a:lnTo>
                    <a:pt x="63111" y="483665"/>
                  </a:lnTo>
                  <a:cubicBezTo>
                    <a:pt x="28217" y="483665"/>
                    <a:pt x="0" y="455312"/>
                    <a:pt x="0" y="420560"/>
                  </a:cubicBezTo>
                  <a:lnTo>
                    <a:pt x="0" y="340834"/>
                  </a:lnTo>
                  <a:cubicBezTo>
                    <a:pt x="0" y="305992"/>
                    <a:pt x="28395" y="277817"/>
                    <a:pt x="63111" y="277817"/>
                  </a:cubicBezTo>
                  <a:lnTo>
                    <a:pt x="223692" y="277817"/>
                  </a:lnTo>
                  <a:lnTo>
                    <a:pt x="223692" y="146452"/>
                  </a:lnTo>
                  <a:cubicBezTo>
                    <a:pt x="203308" y="140319"/>
                    <a:pt x="188442" y="121387"/>
                    <a:pt x="188442" y="98989"/>
                  </a:cubicBezTo>
                  <a:cubicBezTo>
                    <a:pt x="188442" y="71436"/>
                    <a:pt x="210874" y="49216"/>
                    <a:pt x="238290" y="49216"/>
                  </a:cubicBezTo>
                  <a:close/>
                  <a:moveTo>
                    <a:pt x="68285" y="282"/>
                  </a:moveTo>
                  <a:cubicBezTo>
                    <a:pt x="71965" y="-340"/>
                    <a:pt x="75878" y="438"/>
                    <a:pt x="79124" y="2748"/>
                  </a:cubicBezTo>
                  <a:cubicBezTo>
                    <a:pt x="85706" y="7370"/>
                    <a:pt x="87218" y="16346"/>
                    <a:pt x="82593" y="22923"/>
                  </a:cubicBezTo>
                  <a:cubicBezTo>
                    <a:pt x="66851" y="45052"/>
                    <a:pt x="58490" y="71359"/>
                    <a:pt x="58490" y="98821"/>
                  </a:cubicBezTo>
                  <a:cubicBezTo>
                    <a:pt x="58490" y="126372"/>
                    <a:pt x="66851" y="152679"/>
                    <a:pt x="82593" y="174809"/>
                  </a:cubicBezTo>
                  <a:cubicBezTo>
                    <a:pt x="87218" y="181296"/>
                    <a:pt x="85706" y="190451"/>
                    <a:pt x="79124" y="195072"/>
                  </a:cubicBezTo>
                  <a:cubicBezTo>
                    <a:pt x="76545" y="196938"/>
                    <a:pt x="73699" y="197827"/>
                    <a:pt x="70764" y="197827"/>
                  </a:cubicBezTo>
                  <a:cubicBezTo>
                    <a:pt x="66228" y="197827"/>
                    <a:pt x="61692" y="195694"/>
                    <a:pt x="58846" y="191606"/>
                  </a:cubicBezTo>
                  <a:cubicBezTo>
                    <a:pt x="39635" y="164499"/>
                    <a:pt x="29496" y="132416"/>
                    <a:pt x="29496" y="98821"/>
                  </a:cubicBezTo>
                  <a:cubicBezTo>
                    <a:pt x="29496" y="65316"/>
                    <a:pt x="39635" y="33321"/>
                    <a:pt x="58846" y="6214"/>
                  </a:cubicBezTo>
                  <a:cubicBezTo>
                    <a:pt x="61158" y="2926"/>
                    <a:pt x="64605" y="904"/>
                    <a:pt x="68285" y="282"/>
                  </a:cubicBezTo>
                  <a:close/>
                  <a:moveTo>
                    <a:pt x="408281" y="200"/>
                  </a:moveTo>
                  <a:cubicBezTo>
                    <a:pt x="411954" y="811"/>
                    <a:pt x="415382" y="2810"/>
                    <a:pt x="417698" y="6054"/>
                  </a:cubicBezTo>
                  <a:cubicBezTo>
                    <a:pt x="436933" y="33247"/>
                    <a:pt x="447173" y="65328"/>
                    <a:pt x="447173" y="98830"/>
                  </a:cubicBezTo>
                  <a:cubicBezTo>
                    <a:pt x="447173" y="132422"/>
                    <a:pt x="436933" y="164502"/>
                    <a:pt x="417698" y="191606"/>
                  </a:cubicBezTo>
                  <a:cubicBezTo>
                    <a:pt x="414848" y="195694"/>
                    <a:pt x="410396" y="197827"/>
                    <a:pt x="405854" y="197827"/>
                  </a:cubicBezTo>
                  <a:cubicBezTo>
                    <a:pt x="402916" y="197827"/>
                    <a:pt x="400066" y="196850"/>
                    <a:pt x="397395" y="195072"/>
                  </a:cubicBezTo>
                  <a:cubicBezTo>
                    <a:pt x="390894" y="190451"/>
                    <a:pt x="389380" y="181298"/>
                    <a:pt x="394011" y="174811"/>
                  </a:cubicBezTo>
                  <a:cubicBezTo>
                    <a:pt x="409773" y="152683"/>
                    <a:pt x="418054" y="126379"/>
                    <a:pt x="418054" y="98830"/>
                  </a:cubicBezTo>
                  <a:cubicBezTo>
                    <a:pt x="418054" y="71371"/>
                    <a:pt x="409773" y="45066"/>
                    <a:pt x="394011" y="22938"/>
                  </a:cubicBezTo>
                  <a:cubicBezTo>
                    <a:pt x="389380" y="16362"/>
                    <a:pt x="390894" y="7298"/>
                    <a:pt x="397395" y="2677"/>
                  </a:cubicBezTo>
                  <a:cubicBezTo>
                    <a:pt x="400689" y="366"/>
                    <a:pt x="404608" y="-411"/>
                    <a:pt x="408281" y="20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矩形 18"/>
            <p:cNvSpPr/>
            <p:nvPr/>
          </p:nvSpPr>
          <p:spPr>
            <a:xfrm>
              <a:off x="7369996" y="4021571"/>
              <a:ext cx="2774390" cy="723338"/>
            </a:xfrm>
            <a:prstGeom prst="rect">
              <a:avLst/>
            </a:prstGeom>
          </p:spPr>
          <p:txBody>
            <a:bodyPr wrap="square">
              <a:noAutofit/>
            </a:bodyPr>
            <a:lstStyle/>
            <a:p>
              <a:pPr algn="l" defTabSz="1086485">
                <a:lnSpc>
                  <a:spcPct val="130000"/>
                </a:lnSpc>
                <a:defRPr/>
              </a:pPr>
              <a:r>
                <a:rPr lang="en-US" altLang="zh-CN" sz="2000" b="1">
                  <a:solidFill>
                    <a:srgbClr val="FFFFFF"/>
                  </a:solidFill>
                  <a:latin typeface="Söhne" charset="0"/>
                  <a:sym typeface="+mn-ea"/>
                </a:rPr>
                <a:t>Train Data: </a:t>
              </a:r>
              <a:r>
                <a:rPr lang="en-US" sz="2000" b="1">
                  <a:solidFill>
                    <a:srgbClr val="FFFFFF"/>
                  </a:solidFill>
                  <a:latin typeface="Söhne" charset="0"/>
                  <a:sym typeface="+mn-ea"/>
                </a:rPr>
                <a:t>8</a:t>
              </a:r>
              <a:r>
                <a:rPr lang="en-US" altLang="zh-CN" sz="2000" b="1">
                  <a:solidFill>
                    <a:srgbClr val="FFFFFF"/>
                  </a:solidFill>
                  <a:latin typeface="Söhne" charset="0"/>
                  <a:sym typeface="+mn-ea"/>
                </a:rPr>
                <a:t>0% of total</a:t>
              </a:r>
              <a:endParaRPr lang="en-US" altLang="en-US" sz="2000" b="1" spc="406" dirty="0">
                <a:solidFill>
                  <a:srgbClr val="FFFFFF"/>
                </a:solidFill>
                <a:latin typeface="Söhne" charset="0"/>
                <a:ea typeface="微软雅黑" panose="020B0503020204020204" pitchFamily="34" charset="-122"/>
                <a:sym typeface="+mn-ea"/>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53" presetClass="entr" presetSubtype="16"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p:cTn id="25" dur="500" fill="hold"/>
                                        <p:tgtEl>
                                          <p:spTgt spid="60"/>
                                        </p:tgtEl>
                                        <p:attrNameLst>
                                          <p:attrName>ppt_w</p:attrName>
                                        </p:attrNameLst>
                                      </p:cBhvr>
                                      <p:tavLst>
                                        <p:tav tm="0">
                                          <p:val>
                                            <p:fltVal val="0"/>
                                          </p:val>
                                        </p:tav>
                                        <p:tav tm="100000">
                                          <p:val>
                                            <p:strVal val="#ppt_w"/>
                                          </p:val>
                                        </p:tav>
                                      </p:tavLst>
                                    </p:anim>
                                    <p:anim calcmode="lin" valueType="num">
                                      <p:cBhvr>
                                        <p:cTn id="26" dur="500" fill="hold"/>
                                        <p:tgtEl>
                                          <p:spTgt spid="60"/>
                                        </p:tgtEl>
                                        <p:attrNameLst>
                                          <p:attrName>ppt_h</p:attrName>
                                        </p:attrNameLst>
                                      </p:cBhvr>
                                      <p:tavLst>
                                        <p:tav tm="0">
                                          <p:val>
                                            <p:fltVal val="0"/>
                                          </p:val>
                                        </p:tav>
                                        <p:tav tm="100000">
                                          <p:val>
                                            <p:strVal val="#ppt_h"/>
                                          </p:val>
                                        </p:tav>
                                      </p:tavLst>
                                    </p:anim>
                                    <p:animEffect transition="in" filter="fade">
                                      <p:cBhvr>
                                        <p:cTn id="27" dur="500"/>
                                        <p:tgtEl>
                                          <p:spTgt spid="60"/>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3500"/>
                            </p:stCondLst>
                            <p:childTnLst>
                              <p:par>
                                <p:cTn id="35" presetID="53" presetClass="entr" presetSubtype="16"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childTnLst>
                          </p:cTn>
                        </p:par>
                        <p:par>
                          <p:cTn id="40" fill="hold">
                            <p:stCondLst>
                              <p:cond delay="4000"/>
                            </p:stCondLst>
                            <p:childTnLst>
                              <p:par>
                                <p:cTn id="41" presetID="53" presetClass="entr" presetSubtype="16"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cstate="print">
            <a:alphaModFix amt="35000"/>
            <a:duotone>
              <a:prstClr val="black"/>
              <a:srgbClr val="76B5BF">
                <a:tint val="45000"/>
                <a:satMod val="400000"/>
              </a:srgbClr>
            </a:duotone>
            <a:extLst>
              <a:ext uri="{28A0092B-C50C-407E-A947-70E740481C1C}">
                <a14:useLocalDpi xmlns:a14="http://schemas.microsoft.com/office/drawing/2010/main" val="0"/>
              </a:ext>
            </a:extLst>
          </a:blip>
          <a:srcRect b="61978"/>
          <a:stretch>
            <a:fillRect/>
          </a:stretch>
        </p:blipFill>
        <p:spPr>
          <a:xfrm>
            <a:off x="0" y="3344430"/>
            <a:ext cx="12192000" cy="3513570"/>
          </a:xfrm>
          <a:prstGeom prst="rect">
            <a:avLst/>
          </a:prstGeom>
        </p:spPr>
      </p:pic>
      <p:sp>
        <p:nvSpPr>
          <p:cNvPr id="16" name="椭圆 15"/>
          <p:cNvSpPr/>
          <p:nvPr/>
        </p:nvSpPr>
        <p:spPr>
          <a:xfrm>
            <a:off x="3255696" y="2710091"/>
            <a:ext cx="437242" cy="437242"/>
          </a:xfrm>
          <a:prstGeom prst="ellipse">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椭圆 8"/>
          <p:cNvSpPr/>
          <p:nvPr/>
        </p:nvSpPr>
        <p:spPr>
          <a:xfrm>
            <a:off x="5303520" y="3071949"/>
            <a:ext cx="1584960" cy="1584960"/>
          </a:xfrm>
          <a:prstGeom prst="ellipse">
            <a:avLst/>
          </a:prstGeom>
          <a:solidFill>
            <a:srgbClr val="00FFC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5455920" y="3224349"/>
            <a:ext cx="1280160" cy="1280160"/>
          </a:xfrm>
          <a:prstGeom prst="ellipse">
            <a:avLst/>
          </a:prstGeom>
          <a:solidFill>
            <a:srgbClr val="00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nvSpPr>
        <p:spPr>
          <a:xfrm>
            <a:off x="1605698" y="1379094"/>
            <a:ext cx="8980604" cy="1630045"/>
          </a:xfrm>
          <a:prstGeom prst="rect">
            <a:avLst/>
          </a:prstGeom>
          <a:noFill/>
        </p:spPr>
        <p:txBody>
          <a:bodyPr wrap="square" rtlCol="0">
            <a:spAutoFit/>
          </a:bodyPr>
          <a:lstStyle/>
          <a:p>
            <a:pPr lvl="0" algn="ctr">
              <a:buChar char="•"/>
            </a:pPr>
            <a:r>
              <a:rPr kumimoji="0" lang="en-US" altLang="zh-CN" sz="2000" b="0" i="0" u="none" strike="noStrike" kern="1200" cap="none" spc="0" normalizeH="0" baseline="0" noProof="0" dirty="0">
                <a:ln>
                  <a:noFill/>
                </a:ln>
                <a:solidFill>
                  <a:srgbClr val="FFFFFF"/>
                </a:solidFill>
                <a:effectLst/>
                <a:uLnTx/>
                <a:uFillTx/>
                <a:latin typeface="Söhne" charset="0"/>
                <a:ea typeface="微软雅黑" panose="020B0503020204020204" pitchFamily="34" charset="-122"/>
                <a:sym typeface="Arial" panose="020B0604020202020204" pitchFamily="34" charset="0"/>
              </a:rPr>
              <a:t>Our dataset analyzes the quality of wines by a very large number of attributes, giving wine quality scores from 0 to 10.</a:t>
            </a:r>
          </a:p>
          <a:p>
            <a:pPr lvl="0" algn="ctr">
              <a:buChar char="•"/>
            </a:pPr>
            <a:r>
              <a:rPr lang="en-US" altLang="zh-CN" sz="2000" noProof="0" dirty="0">
                <a:ln>
                  <a:noFill/>
                </a:ln>
                <a:solidFill>
                  <a:srgbClr val="FFFFFF"/>
                </a:solidFill>
                <a:effectLst/>
                <a:uLnTx/>
                <a:uFillTx/>
                <a:latin typeface="Söhne" charset="0"/>
                <a:ea typeface="微软雅黑" panose="020B0503020204020204" pitchFamily="34" charset="-122"/>
                <a:sym typeface="Arial" panose="020B0604020202020204" pitchFamily="34" charset="0"/>
              </a:rPr>
              <a:t>There are a total of 12 attributes, the following are a few examples.</a:t>
            </a:r>
            <a:endParaRPr kumimoji="0" lang="en-US" altLang="zh-CN" sz="2000" b="0" i="0" u="none" strike="noStrike" kern="1200" cap="none" spc="0" normalizeH="0" baseline="0" noProof="0" dirty="0">
              <a:ln>
                <a:noFill/>
              </a:ln>
              <a:solidFill>
                <a:srgbClr val="FFFFFF"/>
              </a:solidFill>
              <a:effectLst/>
              <a:uLnTx/>
              <a:uFillTx/>
              <a:latin typeface="Söhne" charset="0"/>
              <a:ea typeface="微软雅黑" panose="020B0503020204020204" pitchFamily="34" charset="-122"/>
              <a:sym typeface="Arial" panose="020B0604020202020204" pitchFamily="34" charset="0"/>
            </a:endParaRPr>
          </a:p>
          <a:p>
            <a:pPr lvl="0" algn="ctr">
              <a:buChar char="•"/>
            </a:pPr>
            <a:endParaRPr kumimoji="0" lang="en-US" altLang="zh-CN" sz="2000" b="0" i="0" u="none" strike="noStrike" kern="1200" cap="none" spc="0" normalizeH="0" baseline="0" noProof="0" dirty="0">
              <a:ln>
                <a:noFill/>
              </a:ln>
              <a:solidFill>
                <a:srgbClr val="FFFFFF"/>
              </a:solidFill>
              <a:effectLst/>
              <a:uLnTx/>
              <a:uFillTx/>
              <a:latin typeface="Söhne" charset="0"/>
              <a:ea typeface="微软雅黑" panose="020B0503020204020204" pitchFamily="34" charset="-122"/>
              <a:sym typeface="Arial" panose="020B0604020202020204" pitchFamily="34" charset="0"/>
            </a:endParaRPr>
          </a:p>
          <a:p>
            <a:pPr lvl="0" algn="ctr">
              <a:buChar char="•"/>
            </a:pPr>
            <a:endParaRPr kumimoji="0" lang="en-US" altLang="zh-CN" sz="2000" b="0" i="0" u="none" strike="noStrike" kern="1200" cap="none" spc="0" normalizeH="0" baseline="0" noProof="0" dirty="0">
              <a:ln>
                <a:noFill/>
              </a:ln>
              <a:solidFill>
                <a:srgbClr val="FFFFFF"/>
              </a:solidFill>
              <a:effectLst/>
              <a:uLnTx/>
              <a:uFillTx/>
              <a:latin typeface="Söhne" charset="0"/>
              <a:ea typeface="微软雅黑" panose="020B0503020204020204" pitchFamily="34" charset="-122"/>
              <a:sym typeface="Arial" panose="020B0604020202020204" pitchFamily="34" charset="0"/>
            </a:endParaRPr>
          </a:p>
        </p:txBody>
      </p:sp>
      <p:sp>
        <p:nvSpPr>
          <p:cNvPr id="7" name="椭圆 6"/>
          <p:cNvSpPr/>
          <p:nvPr/>
        </p:nvSpPr>
        <p:spPr>
          <a:xfrm>
            <a:off x="5660571" y="3429000"/>
            <a:ext cx="870858" cy="870858"/>
          </a:xfrm>
          <a:prstGeom prst="ellipse">
            <a:avLst/>
          </a:prstGeom>
          <a:solidFill>
            <a:srgbClr val="10F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p:cNvSpPr/>
          <p:nvPr/>
        </p:nvSpPr>
        <p:spPr>
          <a:xfrm>
            <a:off x="4567376" y="2335805"/>
            <a:ext cx="3057248" cy="305724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椭圆 11"/>
          <p:cNvSpPr/>
          <p:nvPr/>
        </p:nvSpPr>
        <p:spPr>
          <a:xfrm>
            <a:off x="4038600" y="1807029"/>
            <a:ext cx="4114800" cy="4114800"/>
          </a:xfrm>
          <a:prstGeom prst="ellipse">
            <a:avLst/>
          </a:prstGeom>
          <a:noFill/>
          <a:ln>
            <a:solidFill>
              <a:schemeClr val="bg1">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a:off x="4864100" y="2632529"/>
            <a:ext cx="2463800" cy="2463800"/>
          </a:xfrm>
          <a:prstGeom prst="ellipse">
            <a:avLst/>
          </a:prstGeom>
          <a:noFill/>
          <a:ln>
            <a:solidFill>
              <a:schemeClr val="bg1">
                <a:lumMod val="7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nvSpPr>
        <p:spPr>
          <a:xfrm>
            <a:off x="3327400" y="1095829"/>
            <a:ext cx="5537200" cy="5537200"/>
          </a:xfrm>
          <a:prstGeom prst="ellipse">
            <a:avLst/>
          </a:prstGeom>
          <a:noFill/>
          <a:ln>
            <a:solidFill>
              <a:schemeClr val="bg1">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rPr>
              <a:t>Quality</a:t>
            </a: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2637231" y="2811691"/>
            <a:ext cx="1452880" cy="803999"/>
            <a:chOff x="2637231" y="2811691"/>
            <a:chExt cx="1452880" cy="803999"/>
          </a:xfrm>
        </p:grpSpPr>
        <p:sp>
          <p:nvSpPr>
            <p:cNvPr id="15" name="椭圆 14"/>
            <p:cNvSpPr/>
            <p:nvPr/>
          </p:nvSpPr>
          <p:spPr>
            <a:xfrm>
              <a:off x="3357296" y="2811691"/>
              <a:ext cx="234042" cy="234042"/>
            </a:xfrm>
            <a:prstGeom prst="ellipse">
              <a:avLst/>
            </a:prstGeom>
            <a:solidFill>
              <a:srgbClr val="61F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2637231" y="3247390"/>
              <a:ext cx="1452880" cy="368300"/>
            </a:xfrm>
            <a:prstGeom prst="rect">
              <a:avLst/>
            </a:prstGeom>
            <a:noFill/>
          </p:spPr>
          <p:txBody>
            <a:bodyPr wrap="none" rtlCol="0">
              <a:spAutoFit/>
            </a:bodyPr>
            <a:lstStyle/>
            <a:p>
              <a:pPr algn="l"/>
              <a:r>
                <a:rPr lang="en-US" b="0">
                  <a:solidFill>
                    <a:srgbClr val="FFFFFF"/>
                  </a:solidFill>
                  <a:latin typeface="Söhne" charset="0"/>
                </a:rPr>
                <a:t>Fixed acidity</a:t>
              </a:r>
              <a:endParaRPr kumimoji="0" lang="en-US" altLang="en-US" b="0" i="0" u="none" strike="noStrike" kern="1200" cap="none" spc="0" normalizeH="0" baseline="0" noProof="0" dirty="0">
                <a:ln>
                  <a:noFill/>
                </a:ln>
                <a:solidFill>
                  <a:srgbClr val="FFFFFF"/>
                </a:solidFill>
                <a:effectLst/>
                <a:uLnTx/>
                <a:uFillTx/>
                <a:latin typeface="Söhne" charset="0"/>
                <a:ea typeface="微软雅黑" panose="020B0503020204020204" pitchFamily="34" charset="-122"/>
                <a:sym typeface="Arial" panose="020B0604020202020204" pitchFamily="34" charset="0"/>
              </a:endParaRPr>
            </a:p>
          </p:txBody>
        </p:sp>
      </p:grpSp>
      <p:grpSp>
        <p:nvGrpSpPr>
          <p:cNvPr id="17" name="组合 16"/>
          <p:cNvGrpSpPr/>
          <p:nvPr/>
        </p:nvGrpSpPr>
        <p:grpSpPr>
          <a:xfrm>
            <a:off x="3833410" y="4770537"/>
            <a:ext cx="1681480" cy="1104680"/>
            <a:chOff x="3833410" y="4770537"/>
            <a:chExt cx="1681480" cy="1104680"/>
          </a:xfrm>
        </p:grpSpPr>
        <p:sp>
          <p:nvSpPr>
            <p:cNvPr id="20" name="椭圆 19"/>
            <p:cNvSpPr/>
            <p:nvPr/>
          </p:nvSpPr>
          <p:spPr>
            <a:xfrm>
              <a:off x="4278496" y="4871274"/>
              <a:ext cx="437242" cy="437242"/>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p:cNvSpPr/>
            <p:nvPr/>
          </p:nvSpPr>
          <p:spPr>
            <a:xfrm>
              <a:off x="4380096" y="4972874"/>
              <a:ext cx="234042" cy="234042"/>
            </a:xfrm>
            <a:prstGeom prst="ellipse">
              <a:avLst/>
            </a:prstGeom>
            <a:solidFill>
              <a:srgbClr val="61F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p:cNvSpPr/>
            <p:nvPr/>
          </p:nvSpPr>
          <p:spPr>
            <a:xfrm>
              <a:off x="4177759" y="4770537"/>
              <a:ext cx="638716" cy="638716"/>
            </a:xfrm>
            <a:prstGeom prst="ellipse">
              <a:avLst/>
            </a:prstGeom>
            <a:noFill/>
            <a:ln w="6350">
              <a:solidFill>
                <a:schemeClr val="bg1">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文本框 40"/>
            <p:cNvSpPr txBox="1"/>
            <p:nvPr/>
          </p:nvSpPr>
          <p:spPr>
            <a:xfrm>
              <a:off x="3833410" y="5506917"/>
              <a:ext cx="1681480" cy="368300"/>
            </a:xfrm>
            <a:prstGeom prst="rect">
              <a:avLst/>
            </a:prstGeom>
            <a:noFill/>
          </p:spPr>
          <p:txBody>
            <a:bodyPr wrap="none" rtlCol="0">
              <a:spAutoFit/>
            </a:bodyPr>
            <a:lstStyle/>
            <a:p>
              <a:pPr algn="l"/>
              <a:r>
                <a:rPr lang="en-US" b="0">
                  <a:solidFill>
                    <a:srgbClr val="FFFFFF"/>
                  </a:solidFill>
                  <a:latin typeface="Söhne" charset="0"/>
                </a:rPr>
                <a:t>Residual suga</a:t>
              </a:r>
              <a:r>
                <a:rPr lang="en-US" sz="1200" b="0">
                  <a:solidFill>
                    <a:srgbClr val="374151"/>
                  </a:solidFill>
                  <a:latin typeface="Söhne" charset="0"/>
                </a:rPr>
                <a:t>r</a:t>
              </a:r>
              <a:endParaRPr kumimoji="0" lang="en-US" altLang="en-US" sz="1200" b="0" i="0" u="none" strike="noStrike" kern="1200" cap="none" spc="0" normalizeH="0" baseline="0" noProof="0">
                <a:ln>
                  <a:noFill/>
                </a:ln>
                <a:solidFill>
                  <a:srgbClr val="374151"/>
                </a:solidFill>
                <a:effectLst/>
                <a:uLnTx/>
                <a:uFillTx/>
                <a:latin typeface="Söhne" charset="0"/>
                <a:ea typeface="微软雅黑" panose="020B0503020204020204" pitchFamily="34" charset="-122"/>
                <a:sym typeface="Arial" panose="020B0604020202020204" pitchFamily="34" charset="0"/>
              </a:endParaRPr>
            </a:p>
          </p:txBody>
        </p:sp>
      </p:grpSp>
      <p:grpSp>
        <p:nvGrpSpPr>
          <p:cNvPr id="21" name="组合 20"/>
          <p:cNvGrpSpPr/>
          <p:nvPr/>
        </p:nvGrpSpPr>
        <p:grpSpPr>
          <a:xfrm>
            <a:off x="8413186" y="2514145"/>
            <a:ext cx="1630680" cy="723367"/>
            <a:chOff x="8413186" y="2514145"/>
            <a:chExt cx="1630680" cy="723367"/>
          </a:xfrm>
        </p:grpSpPr>
        <p:sp>
          <p:nvSpPr>
            <p:cNvPr id="22" name="椭圆 21"/>
            <p:cNvSpPr/>
            <p:nvPr/>
          </p:nvSpPr>
          <p:spPr>
            <a:xfrm>
              <a:off x="8475059" y="2575953"/>
              <a:ext cx="268275" cy="268275"/>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椭圆 22"/>
            <p:cNvSpPr/>
            <p:nvPr/>
          </p:nvSpPr>
          <p:spPr>
            <a:xfrm>
              <a:off x="8537397" y="2638291"/>
              <a:ext cx="143599" cy="143599"/>
            </a:xfrm>
            <a:prstGeom prst="ellipse">
              <a:avLst/>
            </a:prstGeom>
            <a:solidFill>
              <a:srgbClr val="61F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p:cNvSpPr/>
            <p:nvPr/>
          </p:nvSpPr>
          <p:spPr>
            <a:xfrm>
              <a:off x="8413251" y="2514145"/>
              <a:ext cx="391892" cy="391892"/>
            </a:xfrm>
            <a:prstGeom prst="ellipse">
              <a:avLst/>
            </a:prstGeom>
            <a:noFill/>
            <a:ln w="6350">
              <a:solidFill>
                <a:schemeClr val="bg1">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文本框 41"/>
            <p:cNvSpPr txBox="1"/>
            <p:nvPr/>
          </p:nvSpPr>
          <p:spPr>
            <a:xfrm>
              <a:off x="8413186" y="2869212"/>
              <a:ext cx="1630680" cy="368300"/>
            </a:xfrm>
            <a:prstGeom prst="rect">
              <a:avLst/>
            </a:prstGeom>
            <a:noFill/>
          </p:spPr>
          <p:txBody>
            <a:bodyPr wrap="none" rtlCol="0">
              <a:spAutoFit/>
            </a:bodyPr>
            <a:lstStyle/>
            <a:p>
              <a:pPr algn="l"/>
              <a:r>
                <a:rPr lang="en-US" b="0">
                  <a:solidFill>
                    <a:srgbClr val="FFFFFF"/>
                  </a:solidFill>
                  <a:latin typeface="Söhne" charset="0"/>
                </a:rPr>
                <a:t>Volatile acidity</a:t>
              </a:r>
              <a:endParaRPr kumimoji="0" lang="en-US" altLang="en-US" b="0" i="0" u="none" strike="noStrike" kern="1200" cap="none" spc="0" normalizeH="0" baseline="0" noProof="0">
                <a:ln>
                  <a:noFill/>
                </a:ln>
                <a:solidFill>
                  <a:srgbClr val="FFFFFF"/>
                </a:solidFill>
                <a:effectLst/>
                <a:uLnTx/>
                <a:uFillTx/>
                <a:latin typeface="Söhne" charset="0"/>
                <a:ea typeface="微软雅黑" panose="020B0503020204020204" pitchFamily="34" charset="-122"/>
                <a:sym typeface="Arial" panose="020B0604020202020204" pitchFamily="34" charset="0"/>
              </a:endParaRPr>
            </a:p>
          </p:txBody>
        </p:sp>
      </p:grpSp>
      <p:grpSp>
        <p:nvGrpSpPr>
          <p:cNvPr id="25" name="组合 24"/>
          <p:cNvGrpSpPr/>
          <p:nvPr/>
        </p:nvGrpSpPr>
        <p:grpSpPr>
          <a:xfrm>
            <a:off x="7229074" y="4916170"/>
            <a:ext cx="1511630" cy="741794"/>
            <a:chOff x="7229074" y="4916170"/>
            <a:chExt cx="1511630" cy="741794"/>
          </a:xfrm>
        </p:grpSpPr>
        <p:grpSp>
          <p:nvGrpSpPr>
            <p:cNvPr id="26" name="组合 25"/>
            <p:cNvGrpSpPr/>
            <p:nvPr/>
          </p:nvGrpSpPr>
          <p:grpSpPr>
            <a:xfrm>
              <a:off x="7229074" y="5070054"/>
              <a:ext cx="587910" cy="587910"/>
              <a:chOff x="7229074" y="5070054"/>
              <a:chExt cx="587910" cy="587910"/>
            </a:xfrm>
          </p:grpSpPr>
          <p:sp>
            <p:nvSpPr>
              <p:cNvPr id="38" name="椭圆 37"/>
              <p:cNvSpPr/>
              <p:nvPr/>
            </p:nvSpPr>
            <p:spPr>
              <a:xfrm>
                <a:off x="7229074" y="5070054"/>
                <a:ext cx="587910" cy="587910"/>
              </a:xfrm>
              <a:prstGeom prst="ellipse">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p:cNvSpPr/>
              <p:nvPr/>
            </p:nvSpPr>
            <p:spPr>
              <a:xfrm>
                <a:off x="7365684" y="5206664"/>
                <a:ext cx="314690" cy="314690"/>
              </a:xfrm>
              <a:prstGeom prst="ellipse">
                <a:avLst/>
              </a:prstGeom>
              <a:solidFill>
                <a:srgbClr val="61F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3" name="文本框 42"/>
            <p:cNvSpPr txBox="1"/>
            <p:nvPr/>
          </p:nvSpPr>
          <p:spPr>
            <a:xfrm>
              <a:off x="7592624" y="4916170"/>
              <a:ext cx="1148080" cy="368300"/>
            </a:xfrm>
            <a:prstGeom prst="rect">
              <a:avLst/>
            </a:prstGeom>
            <a:noFill/>
          </p:spPr>
          <p:txBody>
            <a:bodyPr wrap="none" rtlCol="0">
              <a:spAutoFit/>
            </a:bodyPr>
            <a:lstStyle/>
            <a:p>
              <a:pPr algn="l"/>
              <a:r>
                <a:rPr lang="en-US" b="0">
                  <a:solidFill>
                    <a:srgbClr val="FFFFFF"/>
                  </a:solidFill>
                  <a:latin typeface="Söhne" charset="0"/>
                </a:rPr>
                <a:t>Chlorides</a:t>
              </a:r>
              <a:endParaRPr kumimoji="0" lang="en-US" altLang="en-US" b="0" i="0" u="none" strike="noStrike" kern="1200" cap="none" spc="0" normalizeH="0" baseline="0" noProof="0">
                <a:ln>
                  <a:noFill/>
                </a:ln>
                <a:solidFill>
                  <a:srgbClr val="FFFFFF"/>
                </a:solidFill>
                <a:effectLst/>
                <a:uLnTx/>
                <a:uFillTx/>
                <a:latin typeface="Söhne" charset="0"/>
                <a:ea typeface="微软雅黑" panose="020B0503020204020204" pitchFamily="34" charset="-122"/>
                <a:sym typeface="Arial" panose="020B0604020202020204" pitchFamily="34" charset="0"/>
              </a:endParaRPr>
            </a:p>
          </p:txBody>
        </p:sp>
      </p:grpSp>
      <p:grpSp>
        <p:nvGrpSpPr>
          <p:cNvPr id="33" name="组合 32"/>
          <p:cNvGrpSpPr/>
          <p:nvPr/>
        </p:nvGrpSpPr>
        <p:grpSpPr>
          <a:xfrm flipV="1">
            <a:off x="9350592" y="4095261"/>
            <a:ext cx="209374" cy="209374"/>
            <a:chOff x="7229074" y="5070054"/>
            <a:chExt cx="587910" cy="587910"/>
          </a:xfrm>
        </p:grpSpPr>
        <p:sp>
          <p:nvSpPr>
            <p:cNvPr id="32" name="椭圆 31"/>
            <p:cNvSpPr/>
            <p:nvPr/>
          </p:nvSpPr>
          <p:spPr>
            <a:xfrm>
              <a:off x="7229074" y="5070054"/>
              <a:ext cx="587910" cy="587910"/>
            </a:xfrm>
            <a:prstGeom prst="ellipse">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椭圆 35"/>
            <p:cNvSpPr/>
            <p:nvPr/>
          </p:nvSpPr>
          <p:spPr>
            <a:xfrm>
              <a:off x="7365684" y="5206664"/>
              <a:ext cx="314690" cy="314690"/>
            </a:xfrm>
            <a:prstGeom prst="ellipse">
              <a:avLst/>
            </a:prstGeom>
            <a:solidFill>
              <a:srgbClr val="61FFC3">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nvGrpSpPr>
        <p:grpSpPr>
          <a:xfrm flipV="1">
            <a:off x="10406867" y="4755407"/>
            <a:ext cx="209374" cy="209374"/>
            <a:chOff x="7229074" y="5070054"/>
            <a:chExt cx="587910" cy="587910"/>
          </a:xfrm>
        </p:grpSpPr>
        <p:sp>
          <p:nvSpPr>
            <p:cNvPr id="44" name="椭圆 43"/>
            <p:cNvSpPr/>
            <p:nvPr/>
          </p:nvSpPr>
          <p:spPr>
            <a:xfrm>
              <a:off x="7229074" y="5070054"/>
              <a:ext cx="587910" cy="587910"/>
            </a:xfrm>
            <a:prstGeom prst="ellipse">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6" name="椭圆 45"/>
            <p:cNvSpPr/>
            <p:nvPr/>
          </p:nvSpPr>
          <p:spPr>
            <a:xfrm>
              <a:off x="7365684" y="5206664"/>
              <a:ext cx="314690" cy="314690"/>
            </a:xfrm>
            <a:prstGeom prst="ellipse">
              <a:avLst/>
            </a:prstGeom>
            <a:solidFill>
              <a:srgbClr val="61FFC3">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7" name="组合 46"/>
          <p:cNvGrpSpPr/>
          <p:nvPr/>
        </p:nvGrpSpPr>
        <p:grpSpPr>
          <a:xfrm flipV="1">
            <a:off x="10586302" y="2738348"/>
            <a:ext cx="209374" cy="209374"/>
            <a:chOff x="7229074" y="5070054"/>
            <a:chExt cx="587910" cy="587910"/>
          </a:xfrm>
        </p:grpSpPr>
        <p:sp>
          <p:nvSpPr>
            <p:cNvPr id="48" name="椭圆 47"/>
            <p:cNvSpPr/>
            <p:nvPr/>
          </p:nvSpPr>
          <p:spPr>
            <a:xfrm>
              <a:off x="7229074" y="5070054"/>
              <a:ext cx="587910" cy="587910"/>
            </a:xfrm>
            <a:prstGeom prst="ellipse">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9" name="椭圆 48"/>
            <p:cNvSpPr/>
            <p:nvPr/>
          </p:nvSpPr>
          <p:spPr>
            <a:xfrm>
              <a:off x="7365684" y="5206664"/>
              <a:ext cx="314690" cy="314690"/>
            </a:xfrm>
            <a:prstGeom prst="ellipse">
              <a:avLst/>
            </a:prstGeom>
            <a:solidFill>
              <a:srgbClr val="61FFC3">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3" name="组合 52"/>
          <p:cNvGrpSpPr/>
          <p:nvPr/>
        </p:nvGrpSpPr>
        <p:grpSpPr>
          <a:xfrm flipV="1">
            <a:off x="4150720" y="3885887"/>
            <a:ext cx="209374" cy="209374"/>
            <a:chOff x="7229074" y="5070054"/>
            <a:chExt cx="587910" cy="587910"/>
          </a:xfrm>
        </p:grpSpPr>
        <p:sp>
          <p:nvSpPr>
            <p:cNvPr id="54" name="椭圆 53"/>
            <p:cNvSpPr/>
            <p:nvPr/>
          </p:nvSpPr>
          <p:spPr>
            <a:xfrm>
              <a:off x="7229074" y="5070054"/>
              <a:ext cx="587910" cy="587910"/>
            </a:xfrm>
            <a:prstGeom prst="ellipse">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椭圆 54"/>
            <p:cNvSpPr/>
            <p:nvPr/>
          </p:nvSpPr>
          <p:spPr>
            <a:xfrm>
              <a:off x="7365684" y="5206664"/>
              <a:ext cx="314690" cy="314690"/>
            </a:xfrm>
            <a:prstGeom prst="ellipse">
              <a:avLst/>
            </a:prstGeom>
            <a:solidFill>
              <a:srgbClr val="61FFC3">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9" name="组合 58"/>
          <p:cNvGrpSpPr/>
          <p:nvPr/>
        </p:nvGrpSpPr>
        <p:grpSpPr>
          <a:xfrm flipV="1">
            <a:off x="4148933" y="2409458"/>
            <a:ext cx="209374" cy="209374"/>
            <a:chOff x="7229074" y="5070054"/>
            <a:chExt cx="587910" cy="587910"/>
          </a:xfrm>
        </p:grpSpPr>
        <p:sp>
          <p:nvSpPr>
            <p:cNvPr id="60" name="椭圆 59"/>
            <p:cNvSpPr/>
            <p:nvPr/>
          </p:nvSpPr>
          <p:spPr>
            <a:xfrm>
              <a:off x="7229074" y="5070054"/>
              <a:ext cx="587910" cy="587910"/>
            </a:xfrm>
            <a:prstGeom prst="ellipse">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1" name="椭圆 60"/>
            <p:cNvSpPr/>
            <p:nvPr/>
          </p:nvSpPr>
          <p:spPr>
            <a:xfrm>
              <a:off x="7365684" y="5206664"/>
              <a:ext cx="314690" cy="314690"/>
            </a:xfrm>
            <a:prstGeom prst="ellipse">
              <a:avLst/>
            </a:prstGeom>
            <a:solidFill>
              <a:srgbClr val="61FFC3">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组合 61"/>
          <p:cNvGrpSpPr/>
          <p:nvPr/>
        </p:nvGrpSpPr>
        <p:grpSpPr>
          <a:xfrm flipV="1">
            <a:off x="7383262" y="2293554"/>
            <a:ext cx="209374" cy="209374"/>
            <a:chOff x="7229074" y="5070054"/>
            <a:chExt cx="587910" cy="587910"/>
          </a:xfrm>
        </p:grpSpPr>
        <p:sp>
          <p:nvSpPr>
            <p:cNvPr id="63" name="椭圆 62"/>
            <p:cNvSpPr/>
            <p:nvPr/>
          </p:nvSpPr>
          <p:spPr>
            <a:xfrm>
              <a:off x="7229074" y="5070054"/>
              <a:ext cx="587910" cy="587910"/>
            </a:xfrm>
            <a:prstGeom prst="ellipse">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6" name="椭圆 65"/>
            <p:cNvSpPr/>
            <p:nvPr/>
          </p:nvSpPr>
          <p:spPr>
            <a:xfrm>
              <a:off x="7365684" y="5206664"/>
              <a:ext cx="314690" cy="314690"/>
            </a:xfrm>
            <a:prstGeom prst="ellipse">
              <a:avLst/>
            </a:prstGeom>
            <a:solidFill>
              <a:srgbClr val="61FFC3">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9" name="组合 68"/>
          <p:cNvGrpSpPr/>
          <p:nvPr/>
        </p:nvGrpSpPr>
        <p:grpSpPr>
          <a:xfrm flipV="1">
            <a:off x="2496267" y="5662830"/>
            <a:ext cx="209374" cy="209374"/>
            <a:chOff x="7229074" y="5070054"/>
            <a:chExt cx="587910" cy="587910"/>
          </a:xfrm>
        </p:grpSpPr>
        <p:sp>
          <p:nvSpPr>
            <p:cNvPr id="70" name="椭圆 69"/>
            <p:cNvSpPr/>
            <p:nvPr/>
          </p:nvSpPr>
          <p:spPr>
            <a:xfrm>
              <a:off x="7229074" y="5070054"/>
              <a:ext cx="587910" cy="587910"/>
            </a:xfrm>
            <a:prstGeom prst="ellipse">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8" name="椭圆 77"/>
            <p:cNvSpPr/>
            <p:nvPr/>
          </p:nvSpPr>
          <p:spPr>
            <a:xfrm>
              <a:off x="7365684" y="5206664"/>
              <a:ext cx="314690" cy="314690"/>
            </a:xfrm>
            <a:prstGeom prst="ellipse">
              <a:avLst/>
            </a:prstGeom>
            <a:solidFill>
              <a:srgbClr val="61FFC3">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0" name="组合 79"/>
          <p:cNvGrpSpPr/>
          <p:nvPr/>
        </p:nvGrpSpPr>
        <p:grpSpPr>
          <a:xfrm flipV="1">
            <a:off x="1806098" y="3175189"/>
            <a:ext cx="209374" cy="209374"/>
            <a:chOff x="7229074" y="5070054"/>
            <a:chExt cx="587910" cy="587910"/>
          </a:xfrm>
        </p:grpSpPr>
        <p:sp>
          <p:nvSpPr>
            <p:cNvPr id="81" name="椭圆 80"/>
            <p:cNvSpPr/>
            <p:nvPr/>
          </p:nvSpPr>
          <p:spPr>
            <a:xfrm>
              <a:off x="7229074" y="5070054"/>
              <a:ext cx="587910" cy="587910"/>
            </a:xfrm>
            <a:prstGeom prst="ellipse">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2" name="椭圆 81"/>
            <p:cNvSpPr/>
            <p:nvPr/>
          </p:nvSpPr>
          <p:spPr>
            <a:xfrm>
              <a:off x="7365684" y="5206664"/>
              <a:ext cx="314690" cy="314690"/>
            </a:xfrm>
            <a:prstGeom prst="ellipse">
              <a:avLst/>
            </a:prstGeom>
            <a:solidFill>
              <a:srgbClr val="61FFC3">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4" name="组合 83"/>
          <p:cNvGrpSpPr/>
          <p:nvPr/>
        </p:nvGrpSpPr>
        <p:grpSpPr>
          <a:xfrm flipV="1">
            <a:off x="2479198" y="1996122"/>
            <a:ext cx="209374" cy="209374"/>
            <a:chOff x="7229074" y="5070054"/>
            <a:chExt cx="587910" cy="587910"/>
          </a:xfrm>
        </p:grpSpPr>
        <p:sp>
          <p:nvSpPr>
            <p:cNvPr id="85" name="椭圆 84"/>
            <p:cNvSpPr/>
            <p:nvPr/>
          </p:nvSpPr>
          <p:spPr>
            <a:xfrm>
              <a:off x="7229074" y="5070054"/>
              <a:ext cx="587910" cy="587910"/>
            </a:xfrm>
            <a:prstGeom prst="ellipse">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6" name="椭圆 85"/>
            <p:cNvSpPr/>
            <p:nvPr/>
          </p:nvSpPr>
          <p:spPr>
            <a:xfrm>
              <a:off x="7365684" y="5206664"/>
              <a:ext cx="314690" cy="314690"/>
            </a:xfrm>
            <a:prstGeom prst="ellipse">
              <a:avLst/>
            </a:prstGeom>
            <a:solidFill>
              <a:srgbClr val="61FFC3">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87" name="平行四边形 86"/>
          <p:cNvSpPr/>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8" name="文本框 87"/>
          <p:cNvSpPr txBox="1"/>
          <p:nvPr/>
        </p:nvSpPr>
        <p:spPr>
          <a:xfrm>
            <a:off x="4095750" y="466830"/>
            <a:ext cx="4000500" cy="521970"/>
          </a:xfrm>
          <a:prstGeom prst="rect">
            <a:avLst/>
          </a:prstGeom>
          <a:noFill/>
        </p:spPr>
        <p:txBody>
          <a:bodyPr wrap="square" rtlCol="0">
            <a:spAutoFit/>
          </a:bodyPr>
          <a:lstStyle/>
          <a:p>
            <a:pPr algn="ctr"/>
            <a:r>
              <a:rPr lang="en-US" sz="2800" b="0">
                <a:solidFill>
                  <a:srgbClr val="FFFFFF"/>
                </a:solidFill>
                <a:latin typeface="Söhne" charset="0"/>
              </a:rPr>
              <a:t>Sample Records</a:t>
            </a:r>
            <a:endParaRPr lang="en-US" altLang="en-US" sz="2800" b="0" spc="406" dirty="0">
              <a:solidFill>
                <a:srgbClr val="FFFFFF"/>
              </a:solidFill>
              <a:latin typeface="Söhne" charset="0"/>
              <a:ea typeface="微软雅黑" panose="020B0503020204020204" pitchFamily="34" charset="-122"/>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09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Effect transition="in" filter="fade">
                                      <p:cBhvr>
                                        <p:cTn id="46" dur="500"/>
                                        <p:tgtEl>
                                          <p:spTgt spid="10"/>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par>
                          <p:cTn id="52" fill="hold">
                            <p:stCondLst>
                              <p:cond delay="11400"/>
                            </p:stCondLst>
                            <p:childTnLst>
                              <p:par>
                                <p:cTn id="53" presetID="53" presetClass="entr" presetSubtype="16" fill="hold" nodeType="afterEffect">
                                  <p:stCondLst>
                                    <p:cond delay="75"/>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fltVal val="0"/>
                                          </p:val>
                                        </p:tav>
                                        <p:tav tm="100000">
                                          <p:val>
                                            <p:strVal val="#ppt_w"/>
                                          </p:val>
                                        </p:tav>
                                      </p:tavLst>
                                    </p:anim>
                                    <p:anim calcmode="lin" valueType="num">
                                      <p:cBhvr>
                                        <p:cTn id="56" dur="500" fill="hold"/>
                                        <p:tgtEl>
                                          <p:spTgt spid="5"/>
                                        </p:tgtEl>
                                        <p:attrNameLst>
                                          <p:attrName>ppt_h</p:attrName>
                                        </p:attrNameLst>
                                      </p:cBhvr>
                                      <p:tavLst>
                                        <p:tav tm="0">
                                          <p:val>
                                            <p:fltVal val="0"/>
                                          </p:val>
                                        </p:tav>
                                        <p:tav tm="100000">
                                          <p:val>
                                            <p:strVal val="#ppt_h"/>
                                          </p:val>
                                        </p:tav>
                                      </p:tavLst>
                                    </p:anim>
                                    <p:animEffect transition="in" filter="fade">
                                      <p:cBhvr>
                                        <p:cTn id="57" dur="500"/>
                                        <p:tgtEl>
                                          <p:spTgt spid="5"/>
                                        </p:tgtEl>
                                      </p:cBhvr>
                                    </p:animEffect>
                                  </p:childTnLst>
                                </p:cTn>
                              </p:par>
                              <p:par>
                                <p:cTn id="58" presetID="53" presetClass="entr" presetSubtype="16" fill="hold" nodeType="withEffect">
                                  <p:stCondLst>
                                    <p:cond delay="181"/>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par>
                                <p:cTn id="63" presetID="53" presetClass="entr" presetSubtype="16" fill="hold" nodeType="withEffect">
                                  <p:stCondLst>
                                    <p:cond delay="136"/>
                                  </p:stCondLst>
                                  <p:childTnLst>
                                    <p:set>
                                      <p:cBhvr>
                                        <p:cTn id="64" dur="1" fill="hold">
                                          <p:stCondLst>
                                            <p:cond delay="0"/>
                                          </p:stCondLst>
                                        </p:cTn>
                                        <p:tgtEl>
                                          <p:spTgt spid="25"/>
                                        </p:tgtEl>
                                        <p:attrNameLst>
                                          <p:attrName>style.visibility</p:attrName>
                                        </p:attrNameLst>
                                      </p:cBhvr>
                                      <p:to>
                                        <p:strVal val="visible"/>
                                      </p:to>
                                    </p:set>
                                    <p:anim calcmode="lin" valueType="num">
                                      <p:cBhvr>
                                        <p:cTn id="65" dur="500" fill="hold"/>
                                        <p:tgtEl>
                                          <p:spTgt spid="25"/>
                                        </p:tgtEl>
                                        <p:attrNameLst>
                                          <p:attrName>ppt_w</p:attrName>
                                        </p:attrNameLst>
                                      </p:cBhvr>
                                      <p:tavLst>
                                        <p:tav tm="0">
                                          <p:val>
                                            <p:fltVal val="0"/>
                                          </p:val>
                                        </p:tav>
                                        <p:tav tm="100000">
                                          <p:val>
                                            <p:strVal val="#ppt_w"/>
                                          </p:val>
                                        </p:tav>
                                      </p:tavLst>
                                    </p:anim>
                                    <p:anim calcmode="lin" valueType="num">
                                      <p:cBhvr>
                                        <p:cTn id="66" dur="500" fill="hold"/>
                                        <p:tgtEl>
                                          <p:spTgt spid="25"/>
                                        </p:tgtEl>
                                        <p:attrNameLst>
                                          <p:attrName>ppt_h</p:attrName>
                                        </p:attrNameLst>
                                      </p:cBhvr>
                                      <p:tavLst>
                                        <p:tav tm="0">
                                          <p:val>
                                            <p:fltVal val="0"/>
                                          </p:val>
                                        </p:tav>
                                        <p:tav tm="100000">
                                          <p:val>
                                            <p:strVal val="#ppt_h"/>
                                          </p:val>
                                        </p:tav>
                                      </p:tavLst>
                                    </p:anim>
                                    <p:animEffect transition="in" filter="fade">
                                      <p:cBhvr>
                                        <p:cTn id="67" dur="500"/>
                                        <p:tgtEl>
                                          <p:spTgt spid="25"/>
                                        </p:tgtEl>
                                      </p:cBhvr>
                                    </p:animEffect>
                                  </p:childTnLst>
                                </p:cTn>
                              </p:par>
                              <p:par>
                                <p:cTn id="68" presetID="53" presetClass="entr" presetSubtype="16" fill="hold" nodeType="withEffect">
                                  <p:stCondLst>
                                    <p:cond delay="174"/>
                                  </p:stCondLst>
                                  <p:childTnLst>
                                    <p:set>
                                      <p:cBhvr>
                                        <p:cTn id="69" dur="1" fill="hold">
                                          <p:stCondLst>
                                            <p:cond delay="0"/>
                                          </p:stCondLst>
                                        </p:cTn>
                                        <p:tgtEl>
                                          <p:spTgt spid="21"/>
                                        </p:tgtEl>
                                        <p:attrNameLst>
                                          <p:attrName>style.visibility</p:attrName>
                                        </p:attrNameLst>
                                      </p:cBhvr>
                                      <p:to>
                                        <p:strVal val="visible"/>
                                      </p:to>
                                    </p:set>
                                    <p:anim calcmode="lin" valueType="num">
                                      <p:cBhvr>
                                        <p:cTn id="70" dur="500" fill="hold"/>
                                        <p:tgtEl>
                                          <p:spTgt spid="21"/>
                                        </p:tgtEl>
                                        <p:attrNameLst>
                                          <p:attrName>ppt_w</p:attrName>
                                        </p:attrNameLst>
                                      </p:cBhvr>
                                      <p:tavLst>
                                        <p:tav tm="0">
                                          <p:val>
                                            <p:fltVal val="0"/>
                                          </p:val>
                                        </p:tav>
                                        <p:tav tm="100000">
                                          <p:val>
                                            <p:strVal val="#ppt_w"/>
                                          </p:val>
                                        </p:tav>
                                      </p:tavLst>
                                    </p:anim>
                                    <p:anim calcmode="lin" valueType="num">
                                      <p:cBhvr>
                                        <p:cTn id="71" dur="500" fill="hold"/>
                                        <p:tgtEl>
                                          <p:spTgt spid="21"/>
                                        </p:tgtEl>
                                        <p:attrNameLst>
                                          <p:attrName>ppt_h</p:attrName>
                                        </p:attrNameLst>
                                      </p:cBhvr>
                                      <p:tavLst>
                                        <p:tav tm="0">
                                          <p:val>
                                            <p:fltVal val="0"/>
                                          </p:val>
                                        </p:tav>
                                        <p:tav tm="100000">
                                          <p:val>
                                            <p:strVal val="#ppt_h"/>
                                          </p:val>
                                        </p:tav>
                                      </p:tavLst>
                                    </p:anim>
                                    <p:animEffect transition="in" filter="fade">
                                      <p:cBhvr>
                                        <p:cTn id="72" dur="500"/>
                                        <p:tgtEl>
                                          <p:spTgt spid="21"/>
                                        </p:tgtEl>
                                      </p:cBhvr>
                                    </p:animEffect>
                                  </p:childTnLst>
                                </p:cTn>
                              </p:par>
                              <p:par>
                                <p:cTn id="73" presetID="53" presetClass="entr" presetSubtype="16" fill="hold" nodeType="withEffect">
                                  <p:stCondLst>
                                    <p:cond delay="180"/>
                                  </p:stCondLst>
                                  <p:childTnLst>
                                    <p:set>
                                      <p:cBhvr>
                                        <p:cTn id="74" dur="1" fill="hold">
                                          <p:stCondLst>
                                            <p:cond delay="0"/>
                                          </p:stCondLst>
                                        </p:cTn>
                                        <p:tgtEl>
                                          <p:spTgt spid="33"/>
                                        </p:tgtEl>
                                        <p:attrNameLst>
                                          <p:attrName>style.visibility</p:attrName>
                                        </p:attrNameLst>
                                      </p:cBhvr>
                                      <p:to>
                                        <p:strVal val="visible"/>
                                      </p:to>
                                    </p:set>
                                    <p:anim calcmode="lin" valueType="num">
                                      <p:cBhvr>
                                        <p:cTn id="75" dur="500" fill="hold"/>
                                        <p:tgtEl>
                                          <p:spTgt spid="33"/>
                                        </p:tgtEl>
                                        <p:attrNameLst>
                                          <p:attrName>ppt_w</p:attrName>
                                        </p:attrNameLst>
                                      </p:cBhvr>
                                      <p:tavLst>
                                        <p:tav tm="0">
                                          <p:val>
                                            <p:fltVal val="0"/>
                                          </p:val>
                                        </p:tav>
                                        <p:tav tm="100000">
                                          <p:val>
                                            <p:strVal val="#ppt_w"/>
                                          </p:val>
                                        </p:tav>
                                      </p:tavLst>
                                    </p:anim>
                                    <p:anim calcmode="lin" valueType="num">
                                      <p:cBhvr>
                                        <p:cTn id="76" dur="500" fill="hold"/>
                                        <p:tgtEl>
                                          <p:spTgt spid="33"/>
                                        </p:tgtEl>
                                        <p:attrNameLst>
                                          <p:attrName>ppt_h</p:attrName>
                                        </p:attrNameLst>
                                      </p:cBhvr>
                                      <p:tavLst>
                                        <p:tav tm="0">
                                          <p:val>
                                            <p:fltVal val="0"/>
                                          </p:val>
                                        </p:tav>
                                        <p:tav tm="100000">
                                          <p:val>
                                            <p:strVal val="#ppt_h"/>
                                          </p:val>
                                        </p:tav>
                                      </p:tavLst>
                                    </p:anim>
                                    <p:animEffect transition="in" filter="fade">
                                      <p:cBhvr>
                                        <p:cTn id="77" dur="500"/>
                                        <p:tgtEl>
                                          <p:spTgt spid="33"/>
                                        </p:tgtEl>
                                      </p:cBhvr>
                                    </p:animEffect>
                                  </p:childTnLst>
                                </p:cTn>
                              </p:par>
                              <p:par>
                                <p:cTn id="78" presetID="53" presetClass="entr" presetSubtype="16" fill="hold" nodeType="withEffect">
                                  <p:stCondLst>
                                    <p:cond delay="83"/>
                                  </p:stCondLst>
                                  <p:childTnLst>
                                    <p:set>
                                      <p:cBhvr>
                                        <p:cTn id="79" dur="1" fill="hold">
                                          <p:stCondLst>
                                            <p:cond delay="0"/>
                                          </p:stCondLst>
                                        </p:cTn>
                                        <p:tgtEl>
                                          <p:spTgt spid="39"/>
                                        </p:tgtEl>
                                        <p:attrNameLst>
                                          <p:attrName>style.visibility</p:attrName>
                                        </p:attrNameLst>
                                      </p:cBhvr>
                                      <p:to>
                                        <p:strVal val="visible"/>
                                      </p:to>
                                    </p:set>
                                    <p:anim calcmode="lin" valueType="num">
                                      <p:cBhvr>
                                        <p:cTn id="80" dur="500" fill="hold"/>
                                        <p:tgtEl>
                                          <p:spTgt spid="39"/>
                                        </p:tgtEl>
                                        <p:attrNameLst>
                                          <p:attrName>ppt_w</p:attrName>
                                        </p:attrNameLst>
                                      </p:cBhvr>
                                      <p:tavLst>
                                        <p:tav tm="0">
                                          <p:val>
                                            <p:fltVal val="0"/>
                                          </p:val>
                                        </p:tav>
                                        <p:tav tm="100000">
                                          <p:val>
                                            <p:strVal val="#ppt_w"/>
                                          </p:val>
                                        </p:tav>
                                      </p:tavLst>
                                    </p:anim>
                                    <p:anim calcmode="lin" valueType="num">
                                      <p:cBhvr>
                                        <p:cTn id="81" dur="500" fill="hold"/>
                                        <p:tgtEl>
                                          <p:spTgt spid="39"/>
                                        </p:tgtEl>
                                        <p:attrNameLst>
                                          <p:attrName>ppt_h</p:attrName>
                                        </p:attrNameLst>
                                      </p:cBhvr>
                                      <p:tavLst>
                                        <p:tav tm="0">
                                          <p:val>
                                            <p:fltVal val="0"/>
                                          </p:val>
                                        </p:tav>
                                        <p:tav tm="100000">
                                          <p:val>
                                            <p:strVal val="#ppt_h"/>
                                          </p:val>
                                        </p:tav>
                                      </p:tavLst>
                                    </p:anim>
                                    <p:animEffect transition="in" filter="fade">
                                      <p:cBhvr>
                                        <p:cTn id="82" dur="500"/>
                                        <p:tgtEl>
                                          <p:spTgt spid="39"/>
                                        </p:tgtEl>
                                      </p:cBhvr>
                                    </p:animEffect>
                                  </p:childTnLst>
                                </p:cTn>
                              </p:par>
                              <p:par>
                                <p:cTn id="83" presetID="53" presetClass="entr" presetSubtype="16" fill="hold" nodeType="withEffect">
                                  <p:stCondLst>
                                    <p:cond delay="24"/>
                                  </p:stCondLst>
                                  <p:childTnLst>
                                    <p:set>
                                      <p:cBhvr>
                                        <p:cTn id="84" dur="1" fill="hold">
                                          <p:stCondLst>
                                            <p:cond delay="0"/>
                                          </p:stCondLst>
                                        </p:cTn>
                                        <p:tgtEl>
                                          <p:spTgt spid="47"/>
                                        </p:tgtEl>
                                        <p:attrNameLst>
                                          <p:attrName>style.visibility</p:attrName>
                                        </p:attrNameLst>
                                      </p:cBhvr>
                                      <p:to>
                                        <p:strVal val="visible"/>
                                      </p:to>
                                    </p:set>
                                    <p:anim calcmode="lin" valueType="num">
                                      <p:cBhvr>
                                        <p:cTn id="85" dur="500" fill="hold"/>
                                        <p:tgtEl>
                                          <p:spTgt spid="47"/>
                                        </p:tgtEl>
                                        <p:attrNameLst>
                                          <p:attrName>ppt_w</p:attrName>
                                        </p:attrNameLst>
                                      </p:cBhvr>
                                      <p:tavLst>
                                        <p:tav tm="0">
                                          <p:val>
                                            <p:fltVal val="0"/>
                                          </p:val>
                                        </p:tav>
                                        <p:tav tm="100000">
                                          <p:val>
                                            <p:strVal val="#ppt_w"/>
                                          </p:val>
                                        </p:tav>
                                      </p:tavLst>
                                    </p:anim>
                                    <p:anim calcmode="lin" valueType="num">
                                      <p:cBhvr>
                                        <p:cTn id="86" dur="500" fill="hold"/>
                                        <p:tgtEl>
                                          <p:spTgt spid="47"/>
                                        </p:tgtEl>
                                        <p:attrNameLst>
                                          <p:attrName>ppt_h</p:attrName>
                                        </p:attrNameLst>
                                      </p:cBhvr>
                                      <p:tavLst>
                                        <p:tav tm="0">
                                          <p:val>
                                            <p:fltVal val="0"/>
                                          </p:val>
                                        </p:tav>
                                        <p:tav tm="100000">
                                          <p:val>
                                            <p:strVal val="#ppt_h"/>
                                          </p:val>
                                        </p:tav>
                                      </p:tavLst>
                                    </p:anim>
                                    <p:animEffect transition="in" filter="fade">
                                      <p:cBhvr>
                                        <p:cTn id="87" dur="500"/>
                                        <p:tgtEl>
                                          <p:spTgt spid="47"/>
                                        </p:tgtEl>
                                      </p:cBhvr>
                                    </p:animEffect>
                                  </p:childTnLst>
                                </p:cTn>
                              </p:par>
                              <p:par>
                                <p:cTn id="88" presetID="53" presetClass="entr" presetSubtype="16" fill="hold" nodeType="withEffect">
                                  <p:stCondLst>
                                    <p:cond delay="49"/>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Effect transition="in" filter="fade">
                                      <p:cBhvr>
                                        <p:cTn id="92" dur="500"/>
                                        <p:tgtEl>
                                          <p:spTgt spid="53"/>
                                        </p:tgtEl>
                                      </p:cBhvr>
                                    </p:animEffect>
                                  </p:childTnLst>
                                </p:cTn>
                              </p:par>
                              <p:par>
                                <p:cTn id="93" presetID="53" presetClass="entr" presetSubtype="16" fill="hold" nodeType="withEffect">
                                  <p:stCondLst>
                                    <p:cond delay="39"/>
                                  </p:stCondLst>
                                  <p:childTnLst>
                                    <p:set>
                                      <p:cBhvr>
                                        <p:cTn id="94" dur="1" fill="hold">
                                          <p:stCondLst>
                                            <p:cond delay="0"/>
                                          </p:stCondLst>
                                        </p:cTn>
                                        <p:tgtEl>
                                          <p:spTgt spid="59"/>
                                        </p:tgtEl>
                                        <p:attrNameLst>
                                          <p:attrName>style.visibility</p:attrName>
                                        </p:attrNameLst>
                                      </p:cBhvr>
                                      <p:to>
                                        <p:strVal val="visible"/>
                                      </p:to>
                                    </p:set>
                                    <p:anim calcmode="lin" valueType="num">
                                      <p:cBhvr>
                                        <p:cTn id="95" dur="500" fill="hold"/>
                                        <p:tgtEl>
                                          <p:spTgt spid="59"/>
                                        </p:tgtEl>
                                        <p:attrNameLst>
                                          <p:attrName>ppt_w</p:attrName>
                                        </p:attrNameLst>
                                      </p:cBhvr>
                                      <p:tavLst>
                                        <p:tav tm="0">
                                          <p:val>
                                            <p:fltVal val="0"/>
                                          </p:val>
                                        </p:tav>
                                        <p:tav tm="100000">
                                          <p:val>
                                            <p:strVal val="#ppt_w"/>
                                          </p:val>
                                        </p:tav>
                                      </p:tavLst>
                                    </p:anim>
                                    <p:anim calcmode="lin" valueType="num">
                                      <p:cBhvr>
                                        <p:cTn id="96" dur="500" fill="hold"/>
                                        <p:tgtEl>
                                          <p:spTgt spid="59"/>
                                        </p:tgtEl>
                                        <p:attrNameLst>
                                          <p:attrName>ppt_h</p:attrName>
                                        </p:attrNameLst>
                                      </p:cBhvr>
                                      <p:tavLst>
                                        <p:tav tm="0">
                                          <p:val>
                                            <p:fltVal val="0"/>
                                          </p:val>
                                        </p:tav>
                                        <p:tav tm="100000">
                                          <p:val>
                                            <p:strVal val="#ppt_h"/>
                                          </p:val>
                                        </p:tav>
                                      </p:tavLst>
                                    </p:anim>
                                    <p:animEffect transition="in" filter="fade">
                                      <p:cBhvr>
                                        <p:cTn id="97" dur="500"/>
                                        <p:tgtEl>
                                          <p:spTgt spid="59"/>
                                        </p:tgtEl>
                                      </p:cBhvr>
                                    </p:animEffect>
                                  </p:childTnLst>
                                </p:cTn>
                              </p:par>
                              <p:par>
                                <p:cTn id="98" presetID="53" presetClass="entr" presetSubtype="16" fill="hold" nodeType="withEffect">
                                  <p:stCondLst>
                                    <p:cond delay="99"/>
                                  </p:stCondLst>
                                  <p:childTnLst>
                                    <p:set>
                                      <p:cBhvr>
                                        <p:cTn id="99" dur="1" fill="hold">
                                          <p:stCondLst>
                                            <p:cond delay="0"/>
                                          </p:stCondLst>
                                        </p:cTn>
                                        <p:tgtEl>
                                          <p:spTgt spid="62"/>
                                        </p:tgtEl>
                                        <p:attrNameLst>
                                          <p:attrName>style.visibility</p:attrName>
                                        </p:attrNameLst>
                                      </p:cBhvr>
                                      <p:to>
                                        <p:strVal val="visible"/>
                                      </p:to>
                                    </p:set>
                                    <p:anim calcmode="lin" valueType="num">
                                      <p:cBhvr>
                                        <p:cTn id="100" dur="500" fill="hold"/>
                                        <p:tgtEl>
                                          <p:spTgt spid="62"/>
                                        </p:tgtEl>
                                        <p:attrNameLst>
                                          <p:attrName>ppt_w</p:attrName>
                                        </p:attrNameLst>
                                      </p:cBhvr>
                                      <p:tavLst>
                                        <p:tav tm="0">
                                          <p:val>
                                            <p:fltVal val="0"/>
                                          </p:val>
                                        </p:tav>
                                        <p:tav tm="100000">
                                          <p:val>
                                            <p:strVal val="#ppt_w"/>
                                          </p:val>
                                        </p:tav>
                                      </p:tavLst>
                                    </p:anim>
                                    <p:anim calcmode="lin" valueType="num">
                                      <p:cBhvr>
                                        <p:cTn id="101" dur="500" fill="hold"/>
                                        <p:tgtEl>
                                          <p:spTgt spid="62"/>
                                        </p:tgtEl>
                                        <p:attrNameLst>
                                          <p:attrName>ppt_h</p:attrName>
                                        </p:attrNameLst>
                                      </p:cBhvr>
                                      <p:tavLst>
                                        <p:tav tm="0">
                                          <p:val>
                                            <p:fltVal val="0"/>
                                          </p:val>
                                        </p:tav>
                                        <p:tav tm="100000">
                                          <p:val>
                                            <p:strVal val="#ppt_h"/>
                                          </p:val>
                                        </p:tav>
                                      </p:tavLst>
                                    </p:anim>
                                    <p:animEffect transition="in" filter="fade">
                                      <p:cBhvr>
                                        <p:cTn id="102" dur="500"/>
                                        <p:tgtEl>
                                          <p:spTgt spid="62"/>
                                        </p:tgtEl>
                                      </p:cBhvr>
                                    </p:animEffect>
                                  </p:childTnLst>
                                </p:cTn>
                              </p:par>
                              <p:par>
                                <p:cTn id="103" presetID="53" presetClass="entr" presetSubtype="16" fill="hold" nodeType="withEffect">
                                  <p:stCondLst>
                                    <p:cond delay="177"/>
                                  </p:stCondLst>
                                  <p:childTnLst>
                                    <p:set>
                                      <p:cBhvr>
                                        <p:cTn id="104" dur="1" fill="hold">
                                          <p:stCondLst>
                                            <p:cond delay="0"/>
                                          </p:stCondLst>
                                        </p:cTn>
                                        <p:tgtEl>
                                          <p:spTgt spid="69"/>
                                        </p:tgtEl>
                                        <p:attrNameLst>
                                          <p:attrName>style.visibility</p:attrName>
                                        </p:attrNameLst>
                                      </p:cBhvr>
                                      <p:to>
                                        <p:strVal val="visible"/>
                                      </p:to>
                                    </p:set>
                                    <p:anim calcmode="lin" valueType="num">
                                      <p:cBhvr>
                                        <p:cTn id="105" dur="500" fill="hold"/>
                                        <p:tgtEl>
                                          <p:spTgt spid="69"/>
                                        </p:tgtEl>
                                        <p:attrNameLst>
                                          <p:attrName>ppt_w</p:attrName>
                                        </p:attrNameLst>
                                      </p:cBhvr>
                                      <p:tavLst>
                                        <p:tav tm="0">
                                          <p:val>
                                            <p:fltVal val="0"/>
                                          </p:val>
                                        </p:tav>
                                        <p:tav tm="100000">
                                          <p:val>
                                            <p:strVal val="#ppt_w"/>
                                          </p:val>
                                        </p:tav>
                                      </p:tavLst>
                                    </p:anim>
                                    <p:anim calcmode="lin" valueType="num">
                                      <p:cBhvr>
                                        <p:cTn id="106" dur="500" fill="hold"/>
                                        <p:tgtEl>
                                          <p:spTgt spid="69"/>
                                        </p:tgtEl>
                                        <p:attrNameLst>
                                          <p:attrName>ppt_h</p:attrName>
                                        </p:attrNameLst>
                                      </p:cBhvr>
                                      <p:tavLst>
                                        <p:tav tm="0">
                                          <p:val>
                                            <p:fltVal val="0"/>
                                          </p:val>
                                        </p:tav>
                                        <p:tav tm="100000">
                                          <p:val>
                                            <p:strVal val="#ppt_h"/>
                                          </p:val>
                                        </p:tav>
                                      </p:tavLst>
                                    </p:anim>
                                    <p:animEffect transition="in" filter="fade">
                                      <p:cBhvr>
                                        <p:cTn id="107" dur="500"/>
                                        <p:tgtEl>
                                          <p:spTgt spid="69"/>
                                        </p:tgtEl>
                                      </p:cBhvr>
                                    </p:animEffect>
                                  </p:childTnLst>
                                </p:cTn>
                              </p:par>
                              <p:par>
                                <p:cTn id="108" presetID="53" presetClass="entr" presetSubtype="16" fill="hold" nodeType="withEffect">
                                  <p:stCondLst>
                                    <p:cond delay="122"/>
                                  </p:stCondLst>
                                  <p:childTnLst>
                                    <p:set>
                                      <p:cBhvr>
                                        <p:cTn id="109" dur="1" fill="hold">
                                          <p:stCondLst>
                                            <p:cond delay="0"/>
                                          </p:stCondLst>
                                        </p:cTn>
                                        <p:tgtEl>
                                          <p:spTgt spid="80"/>
                                        </p:tgtEl>
                                        <p:attrNameLst>
                                          <p:attrName>style.visibility</p:attrName>
                                        </p:attrNameLst>
                                      </p:cBhvr>
                                      <p:to>
                                        <p:strVal val="visible"/>
                                      </p:to>
                                    </p:set>
                                    <p:anim calcmode="lin" valueType="num">
                                      <p:cBhvr>
                                        <p:cTn id="110" dur="500" fill="hold"/>
                                        <p:tgtEl>
                                          <p:spTgt spid="80"/>
                                        </p:tgtEl>
                                        <p:attrNameLst>
                                          <p:attrName>ppt_w</p:attrName>
                                        </p:attrNameLst>
                                      </p:cBhvr>
                                      <p:tavLst>
                                        <p:tav tm="0">
                                          <p:val>
                                            <p:fltVal val="0"/>
                                          </p:val>
                                        </p:tav>
                                        <p:tav tm="100000">
                                          <p:val>
                                            <p:strVal val="#ppt_w"/>
                                          </p:val>
                                        </p:tav>
                                      </p:tavLst>
                                    </p:anim>
                                    <p:anim calcmode="lin" valueType="num">
                                      <p:cBhvr>
                                        <p:cTn id="111" dur="500" fill="hold"/>
                                        <p:tgtEl>
                                          <p:spTgt spid="80"/>
                                        </p:tgtEl>
                                        <p:attrNameLst>
                                          <p:attrName>ppt_h</p:attrName>
                                        </p:attrNameLst>
                                      </p:cBhvr>
                                      <p:tavLst>
                                        <p:tav tm="0">
                                          <p:val>
                                            <p:fltVal val="0"/>
                                          </p:val>
                                        </p:tav>
                                        <p:tav tm="100000">
                                          <p:val>
                                            <p:strVal val="#ppt_h"/>
                                          </p:val>
                                        </p:tav>
                                      </p:tavLst>
                                    </p:anim>
                                    <p:animEffect transition="in" filter="fade">
                                      <p:cBhvr>
                                        <p:cTn id="112" dur="500"/>
                                        <p:tgtEl>
                                          <p:spTgt spid="80"/>
                                        </p:tgtEl>
                                      </p:cBhvr>
                                    </p:animEffect>
                                  </p:childTnLst>
                                </p:cTn>
                              </p:par>
                              <p:par>
                                <p:cTn id="113" presetID="53" presetClass="entr" presetSubtype="16" fill="hold" nodeType="withEffect">
                                  <p:stCondLst>
                                    <p:cond delay="199"/>
                                  </p:stCondLst>
                                  <p:childTnLst>
                                    <p:set>
                                      <p:cBhvr>
                                        <p:cTn id="114" dur="1" fill="hold">
                                          <p:stCondLst>
                                            <p:cond delay="0"/>
                                          </p:stCondLst>
                                        </p:cTn>
                                        <p:tgtEl>
                                          <p:spTgt spid="84"/>
                                        </p:tgtEl>
                                        <p:attrNameLst>
                                          <p:attrName>style.visibility</p:attrName>
                                        </p:attrNameLst>
                                      </p:cBhvr>
                                      <p:to>
                                        <p:strVal val="visible"/>
                                      </p:to>
                                    </p:set>
                                    <p:anim calcmode="lin" valueType="num">
                                      <p:cBhvr>
                                        <p:cTn id="115" dur="500" fill="hold"/>
                                        <p:tgtEl>
                                          <p:spTgt spid="84"/>
                                        </p:tgtEl>
                                        <p:attrNameLst>
                                          <p:attrName>ppt_w</p:attrName>
                                        </p:attrNameLst>
                                      </p:cBhvr>
                                      <p:tavLst>
                                        <p:tav tm="0">
                                          <p:val>
                                            <p:fltVal val="0"/>
                                          </p:val>
                                        </p:tav>
                                        <p:tav tm="100000">
                                          <p:val>
                                            <p:strVal val="#ppt_w"/>
                                          </p:val>
                                        </p:tav>
                                      </p:tavLst>
                                    </p:anim>
                                    <p:anim calcmode="lin" valueType="num">
                                      <p:cBhvr>
                                        <p:cTn id="116" dur="500" fill="hold"/>
                                        <p:tgtEl>
                                          <p:spTgt spid="84"/>
                                        </p:tgtEl>
                                        <p:attrNameLst>
                                          <p:attrName>ppt_h</p:attrName>
                                        </p:attrNameLst>
                                      </p:cBhvr>
                                      <p:tavLst>
                                        <p:tav tm="0">
                                          <p:val>
                                            <p:fltVal val="0"/>
                                          </p:val>
                                        </p:tav>
                                        <p:tav tm="100000">
                                          <p:val>
                                            <p:strVal val="#ppt_h"/>
                                          </p:val>
                                        </p:tav>
                                      </p:tavLst>
                                    </p:anim>
                                    <p:animEffect transition="in" filter="fade">
                                      <p:cBhvr>
                                        <p:cTn id="11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8" grpId="0" bldLvl="0" animBg="1"/>
      <p:bldP spid="6" grpId="0"/>
      <p:bldP spid="7" grpId="0" bldLvl="0" animBg="1"/>
      <p:bldP spid="10" grpId="0" bldLvl="0" animBg="1"/>
      <p:bldP spid="12" grpId="0" bldLvl="0" animBg="1"/>
      <p:bldP spid="13" grpId="0" bldLvl="0" animBg="1"/>
      <p:bldP spid="14" grpId="0" bldLvl="0" animBg="1"/>
      <p:bldP spid="87" grpId="0" bldLvl="0" animBg="1"/>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38458" y="9439731"/>
            <a:ext cx="10852237" cy="950984"/>
          </a:xfrm>
        </p:spPr>
        <p:txBody>
          <a:bodyPr/>
          <a:lstStyle/>
          <a:p>
            <a:endParaRPr lang="zh-CN" altLang="en-US"/>
          </a:p>
        </p:txBody>
      </p:sp>
      <p:pic>
        <p:nvPicPr>
          <p:cNvPr id="7" name="图片 6" descr="upload_post_object_v2_306030825"/>
          <p:cNvPicPr>
            <a:picLocks noChangeAspect="1"/>
          </p:cNvPicPr>
          <p:nvPr/>
        </p:nvPicPr>
        <p:blipFill>
          <a:blip r:embed="rId2"/>
          <a:stretch>
            <a:fillRect/>
          </a:stretch>
        </p:blipFill>
        <p:spPr>
          <a:xfrm>
            <a:off x="1216812" y="1176904"/>
            <a:ext cx="9758470" cy="5244287"/>
          </a:xfrm>
          <a:prstGeom prst="rect">
            <a:avLst/>
          </a:prstGeom>
        </p:spPr>
      </p:pic>
      <p:sp>
        <p:nvSpPr>
          <p:cNvPr id="9" name="文本框 8"/>
          <p:cNvSpPr txBox="1"/>
          <p:nvPr userDrawn="1"/>
        </p:nvSpPr>
        <p:spPr>
          <a:xfrm>
            <a:off x="450191" y="344230"/>
            <a:ext cx="7269480" cy="645160"/>
          </a:xfrm>
          <a:prstGeom prst="rect">
            <a:avLst/>
          </a:prstGeom>
        </p:spPr>
        <p:txBody>
          <a:bodyPr wrap="none" rtlCol="0">
            <a:spAutoFit/>
          </a:bodyPr>
          <a:lstStyle/>
          <a:p>
            <a:r>
              <a:rPr lang="en-US" altLang="zh-CN" sz="3600">
                <a:solidFill>
                  <a:srgbClr val="FFFFFF"/>
                </a:solidFill>
              </a:rPr>
              <a:t>Display of the first five rows of data</a:t>
            </a:r>
            <a:endParaRPr lang="zh-CN" altLang="en-US"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675" y="1065530"/>
            <a:ext cx="12324715" cy="4726940"/>
          </a:xfrm>
          <a:prstGeom prst="rect">
            <a:avLst/>
          </a:prstGeom>
          <a:gradFill>
            <a:gsLst>
              <a:gs pos="0">
                <a:srgbClr val="012D48"/>
              </a:gs>
              <a:gs pos="39000">
                <a:srgbClr val="012943"/>
              </a:gs>
              <a:gs pos="66000">
                <a:srgbClr val="01152D"/>
              </a:gs>
              <a:gs pos="100000">
                <a:srgbClr val="01061A"/>
              </a:gs>
            </a:gsLst>
            <a:lin ang="0" scaled="0"/>
          </a:gradFill>
          <a:ln>
            <a:noFill/>
          </a:ln>
          <a:effectLst>
            <a:outerShdw blurRad="1778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86342ed9b911810ceca07c4be018d2be"/>
          <p:cNvPicPr>
            <a:picLocks noChangeAspect="1"/>
          </p:cNvPicPr>
          <p:nvPr/>
        </p:nvPicPr>
        <p:blipFill>
          <a:blip r:embed="rId3"/>
          <a:stretch>
            <a:fillRect/>
          </a:stretch>
        </p:blipFill>
        <p:spPr>
          <a:xfrm>
            <a:off x="5186045" y="1526540"/>
            <a:ext cx="7071995" cy="3793490"/>
          </a:xfrm>
          <a:prstGeom prst="rect">
            <a:avLst/>
          </a:prstGeom>
        </p:spPr>
      </p:pic>
      <p:grpSp>
        <p:nvGrpSpPr>
          <p:cNvPr id="96" name="组合 95"/>
          <p:cNvGrpSpPr/>
          <p:nvPr/>
        </p:nvGrpSpPr>
        <p:grpSpPr>
          <a:xfrm>
            <a:off x="28480" y="2613920"/>
            <a:ext cx="6409785" cy="1620000"/>
            <a:chOff x="2848599" y="2619000"/>
            <a:chExt cx="6409785" cy="1620000"/>
          </a:xfrm>
        </p:grpSpPr>
        <p:grpSp>
          <p:nvGrpSpPr>
            <p:cNvPr id="89" name="组合 88"/>
            <p:cNvGrpSpPr/>
            <p:nvPr/>
          </p:nvGrpSpPr>
          <p:grpSpPr>
            <a:xfrm>
              <a:off x="2848599" y="2619000"/>
              <a:ext cx="1620000" cy="1620000"/>
              <a:chOff x="5345056" y="2549071"/>
              <a:chExt cx="1620000" cy="1620000"/>
            </a:xfrm>
          </p:grpSpPr>
          <p:sp>
            <p:nvSpPr>
              <p:cNvPr id="87" name="矩形: 圆角 86"/>
              <p:cNvSpPr/>
              <p:nvPr/>
            </p:nvSpPr>
            <p:spPr>
              <a:xfrm>
                <a:off x="5345056" y="2549071"/>
                <a:ext cx="1620000" cy="1620000"/>
              </a:xfrm>
              <a:prstGeom prst="roundRect">
                <a:avLst>
                  <a:gd name="adj" fmla="val 11282"/>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ln>
                    <a:solidFill>
                      <a:schemeClr val="accent2"/>
                    </a:solidFill>
                  </a:ln>
                  <a:solidFill>
                    <a:prstClr val="white"/>
                  </a:solidFill>
                  <a:cs typeface="+mn-ea"/>
                  <a:sym typeface="+mn-lt"/>
                </a:endParaRPr>
              </a:p>
            </p:txBody>
          </p:sp>
          <p:sp>
            <p:nvSpPr>
              <p:cNvPr id="88" name="文本框 87"/>
              <p:cNvSpPr txBox="1"/>
              <p:nvPr/>
            </p:nvSpPr>
            <p:spPr>
              <a:xfrm>
                <a:off x="5585550" y="2697352"/>
                <a:ext cx="1313180" cy="1322070"/>
              </a:xfrm>
              <a:prstGeom prst="rect">
                <a:avLst/>
              </a:prstGeom>
              <a:noFill/>
            </p:spPr>
            <p:txBody>
              <a:bodyPr wrap="none" rtlCol="0">
                <a:spAutoFit/>
              </a:bodyPr>
              <a:lstStyle/>
              <a:p>
                <a:pPr algn="ctr">
                  <a:defRPr/>
                </a:pPr>
                <a:r>
                  <a:rPr lang="en-US" altLang="zh-CN" sz="8000">
                    <a:solidFill>
                      <a:schemeClr val="bg1"/>
                    </a:solidFill>
                    <a:cs typeface="+mn-ea"/>
                    <a:sym typeface="+mn-lt"/>
                  </a:rPr>
                  <a:t>02</a:t>
                </a:r>
              </a:p>
            </p:txBody>
          </p:sp>
        </p:grpSp>
        <p:grpSp>
          <p:nvGrpSpPr>
            <p:cNvPr id="95" name="组合 94"/>
            <p:cNvGrpSpPr/>
            <p:nvPr/>
          </p:nvGrpSpPr>
          <p:grpSpPr>
            <a:xfrm>
              <a:off x="4633186" y="2634099"/>
              <a:ext cx="4625198" cy="1366997"/>
              <a:chOff x="4633186" y="2621783"/>
              <a:chExt cx="4625198" cy="1366997"/>
            </a:xfrm>
          </p:grpSpPr>
          <p:sp>
            <p:nvSpPr>
              <p:cNvPr id="90" name="矩形 89"/>
              <p:cNvSpPr/>
              <p:nvPr/>
            </p:nvSpPr>
            <p:spPr>
              <a:xfrm>
                <a:off x="4633186" y="2946340"/>
                <a:ext cx="1492885" cy="583565"/>
              </a:xfrm>
              <a:prstGeom prst="rect">
                <a:avLst/>
              </a:prstGeom>
            </p:spPr>
            <p:txBody>
              <a:bodyPr wrap="none">
                <a:spAutoFit/>
              </a:bodyPr>
              <a:lstStyle/>
              <a:p>
                <a:pPr>
                  <a:defRPr/>
                </a:pPr>
                <a:r>
                  <a:rPr lang="en-US" altLang="zh-CN" sz="3200">
                    <a:solidFill>
                      <a:schemeClr val="bg1"/>
                    </a:solidFill>
                    <a:cs typeface="+mn-ea"/>
                    <a:sym typeface="+mn-lt"/>
                  </a:rPr>
                  <a:t>Models</a:t>
                </a:r>
                <a:endParaRPr lang="zh-CN" altLang="en-US" sz="3200">
                  <a:solidFill>
                    <a:schemeClr val="bg1"/>
                  </a:solidFill>
                  <a:cs typeface="+mn-ea"/>
                  <a:sym typeface="+mn-lt"/>
                </a:endParaRPr>
              </a:p>
            </p:txBody>
          </p:sp>
          <p:sp>
            <p:nvSpPr>
              <p:cNvPr id="91" name="矩形 90"/>
              <p:cNvSpPr/>
              <p:nvPr/>
            </p:nvSpPr>
            <p:spPr>
              <a:xfrm>
                <a:off x="4633186" y="2621783"/>
                <a:ext cx="309880" cy="368300"/>
              </a:xfrm>
              <a:prstGeom prst="rect">
                <a:avLst/>
              </a:prstGeom>
            </p:spPr>
            <p:txBody>
              <a:bodyPr wrap="none">
                <a:spAutoFit/>
              </a:bodyPr>
              <a:lstStyle/>
              <a:p>
                <a:pPr>
                  <a:defRPr/>
                </a:pPr>
                <a:endParaRPr lang="en-US">
                  <a:solidFill>
                    <a:prstClr val="white"/>
                  </a:solidFill>
                  <a:cs typeface="+mn-ea"/>
                  <a:sym typeface="+mn-lt"/>
                </a:endParaRPr>
              </a:p>
            </p:txBody>
          </p:sp>
          <p:sp>
            <p:nvSpPr>
              <p:cNvPr id="92" name="矩形 91"/>
              <p:cNvSpPr/>
              <p:nvPr/>
            </p:nvSpPr>
            <p:spPr>
              <a:xfrm>
                <a:off x="4633186" y="3620480"/>
                <a:ext cx="4625198" cy="368300"/>
              </a:xfrm>
              <a:prstGeom prst="rect">
                <a:avLst/>
              </a:prstGeom>
            </p:spPr>
            <p:txBody>
              <a:bodyPr wrap="square">
                <a:spAutoFit/>
              </a:bodyPr>
              <a:lstStyle/>
              <a:p>
                <a:pPr>
                  <a:lnSpc>
                    <a:spcPct val="150000"/>
                  </a:lnSpc>
                  <a:defRPr/>
                </a:pPr>
                <a:r>
                  <a:rPr lang="en-US" altLang="zh-CN" sz="1200" dirty="0">
                    <a:solidFill>
                      <a:prstClr val="white"/>
                    </a:solidFill>
                    <a:cs typeface="+mn-ea"/>
                    <a:sym typeface="+mn-lt"/>
                  </a:rPr>
                  <a:t>four methods of machine learning</a:t>
                </a:r>
              </a:p>
            </p:txBody>
          </p:sp>
          <p:cxnSp>
            <p:nvCxnSpPr>
              <p:cNvPr id="94" name="直接连接符 93"/>
              <p:cNvCxnSpPr/>
              <p:nvPr/>
            </p:nvCxnSpPr>
            <p:spPr>
              <a:xfrm>
                <a:off x="4734786" y="3575797"/>
                <a:ext cx="3420000"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28"/>
          <p:cNvSpPr/>
          <p:nvPr/>
        </p:nvSpPr>
        <p:spPr>
          <a:xfrm>
            <a:off x="2898350" y="1614588"/>
            <a:ext cx="2501124" cy="457304"/>
          </a:xfrm>
          <a:prstGeom prst="roundRect">
            <a:avLst>
              <a:gd name="adj" fmla="val 50000"/>
            </a:avLst>
          </a:prstGeom>
          <a:solidFill>
            <a:srgbClr val="10F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p:cNvPicPr>
            <a:picLocks noChangeAspect="1"/>
          </p:cNvPicPr>
          <p:nvPr/>
        </p:nvPicPr>
        <p:blipFill rotWithShape="1">
          <a:blip r:embed="rId4" cstate="print">
            <a:alphaModFix amt="35000"/>
            <a:duotone>
              <a:prstClr val="black"/>
              <a:srgbClr val="76B5BF">
                <a:tint val="45000"/>
                <a:satMod val="400000"/>
              </a:srgbClr>
            </a:duotone>
            <a:extLst>
              <a:ext uri="{28A0092B-C50C-407E-A947-70E740481C1C}">
                <a14:useLocalDpi xmlns:a14="http://schemas.microsoft.com/office/drawing/2010/main" val="0"/>
              </a:ext>
            </a:extLst>
          </a:blip>
          <a:srcRect b="61978"/>
          <a:stretch>
            <a:fillRect/>
          </a:stretch>
        </p:blipFill>
        <p:spPr>
          <a:xfrm>
            <a:off x="0" y="3344430"/>
            <a:ext cx="12192000" cy="3513570"/>
          </a:xfrm>
          <a:prstGeom prst="rect">
            <a:avLst/>
          </a:prstGeom>
        </p:spPr>
      </p:pic>
      <p:sp>
        <p:nvSpPr>
          <p:cNvPr id="76" name="文本框 75"/>
          <p:cNvSpPr txBox="1"/>
          <p:nvPr/>
        </p:nvSpPr>
        <p:spPr>
          <a:xfrm>
            <a:off x="6851753" y="2503204"/>
            <a:ext cx="5035253" cy="3935737"/>
          </a:xfrm>
          <a:prstGeom prst="rect">
            <a:avLst/>
          </a:prstGeom>
        </p:spPr>
        <p:txBody>
          <a:bodyPr wrap="square">
            <a:noAutofit/>
          </a:bodyPr>
          <a:lstStyle>
            <a:defPPr>
              <a:defRPr lang="zh-CN"/>
            </a:defPPr>
            <a:lvl1pPr algn="ctr">
              <a:spcAft>
                <a:spcPts val="0"/>
              </a:spcAft>
              <a:defRPr sz="1200" spc="300">
                <a:solidFill>
                  <a:schemeClr val="bg1"/>
                </a:solidFill>
                <a:latin typeface="微软雅黑 Light" panose="020B0502040204020203" pitchFamily="34" charset="-122"/>
                <a:ea typeface="微软雅黑 Light" panose="020B0502040204020203" pitchFamily="34" charset="-122"/>
              </a:defRPr>
            </a:lvl1pPr>
          </a:lstStyle>
          <a:p>
            <a:pPr algn="l"/>
            <a:r>
              <a:rPr lang="en-US" sz="1400" b="1">
                <a:solidFill>
                  <a:srgbClr val="00B050"/>
                </a:solidFill>
                <a:latin typeface="Söhne" charset="0"/>
              </a:rPr>
              <a:t>Naïve Bayes:</a:t>
            </a:r>
            <a:r>
              <a:rPr lang="en-US" sz="1400" b="0">
                <a:solidFill>
                  <a:srgbClr val="FFFFFF"/>
                </a:solidFill>
                <a:latin typeface="Söhne" charset="0"/>
              </a:rPr>
              <a:t> A probabilistic classifier, ideal for datasets with multiple classes.</a:t>
            </a:r>
          </a:p>
          <a:p>
            <a:pPr algn="l"/>
            <a:endParaRPr lang="en-US" altLang="zh-CN" sz="1400" b="0" dirty="0">
              <a:solidFill>
                <a:srgbClr val="FFFFFF"/>
              </a:solidFill>
              <a:latin typeface="Söhne" charset="0"/>
              <a:ea typeface="微软雅黑" panose="020B0503020204020204" pitchFamily="34" charset="-122"/>
              <a:sym typeface="Arial" panose="020B0604020202020204" pitchFamily="34" charset="0"/>
            </a:endParaRPr>
          </a:p>
          <a:p>
            <a:pPr algn="l"/>
            <a:r>
              <a:rPr lang="en-US" sz="1400" b="1">
                <a:solidFill>
                  <a:srgbClr val="00B050"/>
                </a:solidFill>
                <a:latin typeface="Söhne" charset="0"/>
              </a:rPr>
              <a:t>Support Vector Machines (SVM): </a:t>
            </a:r>
            <a:r>
              <a:rPr lang="en-US" sz="1400" b="0">
                <a:solidFill>
                  <a:srgbClr val="FFFFFF"/>
                </a:solidFill>
                <a:latin typeface="Söhne" charset="0"/>
              </a:rPr>
              <a:t>Effective in high-dimensional spaces and best suited for binary classification.</a:t>
            </a:r>
          </a:p>
          <a:p>
            <a:pPr algn="l"/>
            <a:endParaRPr lang="en-US" altLang="zh-CN" sz="1400" b="1" dirty="0">
              <a:solidFill>
                <a:srgbClr val="00B050"/>
              </a:solidFill>
              <a:latin typeface="Söhne" charset="0"/>
              <a:ea typeface="微软雅黑" panose="020B0503020204020204" pitchFamily="34" charset="-122"/>
              <a:sym typeface="Arial" panose="020B0604020202020204" pitchFamily="34" charset="0"/>
            </a:endParaRPr>
          </a:p>
          <a:p>
            <a:pPr algn="l"/>
            <a:r>
              <a:rPr lang="en-US" sz="1400" b="1">
                <a:solidFill>
                  <a:srgbClr val="00B050"/>
                </a:solidFill>
                <a:latin typeface="Söhne" charset="0"/>
              </a:rPr>
              <a:t>Random Forest:</a:t>
            </a:r>
            <a:r>
              <a:rPr lang="en-US" sz="1400" b="0">
                <a:solidFill>
                  <a:srgbClr val="FFFFFF"/>
                </a:solidFill>
                <a:latin typeface="Söhne" charset="0"/>
              </a:rPr>
              <a:t> An ensemble method that aggregates multiple decision trees for improved accuracy.</a:t>
            </a:r>
          </a:p>
          <a:p>
            <a:pPr algn="l"/>
            <a:endParaRPr lang="en-US" altLang="zh-CN" sz="1400" b="0" dirty="0">
              <a:solidFill>
                <a:srgbClr val="FFFFFF"/>
              </a:solidFill>
              <a:latin typeface="Söhne" charset="0"/>
              <a:ea typeface="微软雅黑" panose="020B0503020204020204" pitchFamily="34" charset="-122"/>
              <a:sym typeface="Arial" panose="020B0604020202020204" pitchFamily="34" charset="0"/>
            </a:endParaRPr>
          </a:p>
          <a:p>
            <a:pPr algn="l"/>
            <a:r>
              <a:rPr lang="en-US" altLang="zh-CN" sz="1400" b="1" dirty="0">
                <a:solidFill>
                  <a:srgbClr val="00B050"/>
                </a:solidFill>
                <a:latin typeface="Söhne" charset="0"/>
                <a:ea typeface="微软雅黑" panose="020B0503020204020204" pitchFamily="34" charset="-122"/>
                <a:sym typeface="Arial" panose="020B0604020202020204" pitchFamily="34" charset="0"/>
              </a:rPr>
              <a:t>Neural Nwetwork</a:t>
            </a:r>
            <a:r>
              <a:rPr lang="zh-CN" altLang="en-US" sz="1400" b="1" dirty="0">
                <a:solidFill>
                  <a:srgbClr val="00B050"/>
                </a:solidFill>
                <a:latin typeface="Söhne" charset="0"/>
                <a:ea typeface="微软雅黑" panose="020B0503020204020204" pitchFamily="34" charset="-122"/>
                <a:sym typeface="Arial" panose="020B0604020202020204" pitchFamily="34" charset="0"/>
              </a:rPr>
              <a:t>：</a:t>
            </a:r>
            <a:r>
              <a:rPr lang="en-US" altLang="zh-CN" sz="1400" dirty="0">
                <a:solidFill>
                  <a:srgbClr val="FFFFFF"/>
                </a:solidFill>
                <a:latin typeface="Söhne" charset="0"/>
                <a:ea typeface="微软雅黑" panose="020B0503020204020204" pitchFamily="34" charset="-122"/>
                <a:sym typeface="Arial" panose="020B0604020202020204" pitchFamily="34" charset="0"/>
              </a:rPr>
              <a:t>It has good robustness and fault tolerance; Using parallel distributed processing; Self</a:t>
            </a:r>
            <a:r>
              <a:rPr lang="zh-CN" altLang="en-US" sz="1400" dirty="0">
                <a:solidFill>
                  <a:srgbClr val="FFFFFF"/>
                </a:solidFill>
                <a:latin typeface="Söhne" charset="0"/>
                <a:ea typeface="微软雅黑" panose="020B0503020204020204" pitchFamily="34" charset="-122"/>
                <a:sym typeface="Arial" panose="020B0604020202020204" pitchFamily="34" charset="0"/>
              </a:rPr>
              <a:t>-</a:t>
            </a:r>
            <a:r>
              <a:rPr lang="en-US" altLang="zh-CN" sz="1400" dirty="0">
                <a:solidFill>
                  <a:srgbClr val="FFFFFF"/>
                </a:solidFill>
                <a:latin typeface="Söhne" charset="0"/>
                <a:ea typeface="微软雅黑" panose="020B0503020204020204" pitchFamily="34" charset="-122"/>
                <a:sym typeface="Arial" panose="020B0604020202020204" pitchFamily="34" charset="0"/>
              </a:rPr>
              <a:t>learning ability</a:t>
            </a:r>
          </a:p>
        </p:txBody>
      </p:sp>
      <p:grpSp>
        <p:nvGrpSpPr>
          <p:cNvPr id="40" name="组合 39"/>
          <p:cNvGrpSpPr/>
          <p:nvPr/>
        </p:nvGrpSpPr>
        <p:grpSpPr>
          <a:xfrm>
            <a:off x="453745" y="1414952"/>
            <a:ext cx="5994117" cy="4301889"/>
            <a:chOff x="1189427" y="1778853"/>
            <a:chExt cx="4974605" cy="3412727"/>
          </a:xfrm>
        </p:grpSpPr>
        <p:grpSp>
          <p:nvGrpSpPr>
            <p:cNvPr id="4" name="组合 3"/>
            <p:cNvGrpSpPr/>
            <p:nvPr/>
          </p:nvGrpSpPr>
          <p:grpSpPr>
            <a:xfrm>
              <a:off x="1493610" y="2628900"/>
              <a:ext cx="2562680" cy="2562680"/>
              <a:chOff x="1747610" y="3223985"/>
              <a:chExt cx="2562680" cy="2562680"/>
            </a:xfrm>
          </p:grpSpPr>
          <p:sp>
            <p:nvSpPr>
              <p:cNvPr id="2" name="空心弧 1"/>
              <p:cNvSpPr/>
              <p:nvPr/>
            </p:nvSpPr>
            <p:spPr>
              <a:xfrm>
                <a:off x="2190750" y="3667125"/>
                <a:ext cx="1676400" cy="1676400"/>
              </a:xfrm>
              <a:prstGeom prst="blockArc">
                <a:avLst>
                  <a:gd name="adj1" fmla="val 0"/>
                  <a:gd name="adj2" fmla="val 14497980"/>
                  <a:gd name="adj3" fmla="val 10000"/>
                </a:avLst>
              </a:prstGeom>
              <a:solidFill>
                <a:srgbClr val="10F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空心弧 50"/>
              <p:cNvSpPr/>
              <p:nvPr/>
            </p:nvSpPr>
            <p:spPr>
              <a:xfrm>
                <a:off x="1969294" y="3445669"/>
                <a:ext cx="2119312" cy="2119312"/>
              </a:xfrm>
              <a:prstGeom prst="blockArc">
                <a:avLst>
                  <a:gd name="adj1" fmla="val 0"/>
                  <a:gd name="adj2" fmla="val 13226100"/>
                  <a:gd name="adj3" fmla="val 8027"/>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空心弧 51"/>
              <p:cNvSpPr/>
              <p:nvPr/>
            </p:nvSpPr>
            <p:spPr>
              <a:xfrm>
                <a:off x="1747610" y="3223985"/>
                <a:ext cx="2562680" cy="2562680"/>
              </a:xfrm>
              <a:prstGeom prst="blockArc">
                <a:avLst>
                  <a:gd name="adj1" fmla="val 8108"/>
                  <a:gd name="adj2" fmla="val 13905540"/>
                  <a:gd name="adj3" fmla="val 6603"/>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18" name="直接连接符 17"/>
            <p:cNvCxnSpPr>
              <a:endCxn id="29" idx="2"/>
            </p:cNvCxnSpPr>
            <p:nvPr/>
          </p:nvCxnSpPr>
          <p:spPr>
            <a:xfrm flipH="1" flipV="1">
              <a:off x="2027983" y="2141283"/>
              <a:ext cx="335632" cy="1082180"/>
            </a:xfrm>
            <a:prstGeom prst="line">
              <a:avLst/>
            </a:prstGeom>
            <a:ln>
              <a:gradFill>
                <a:gsLst>
                  <a:gs pos="100000">
                    <a:srgbClr val="10F0B0"/>
                  </a:gs>
                  <a:gs pos="0">
                    <a:srgbClr val="10F0B0">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67" idx="5"/>
            </p:cNvCxnSpPr>
            <p:nvPr/>
          </p:nvCxnSpPr>
          <p:spPr>
            <a:xfrm flipV="1">
              <a:off x="3790497" y="2749427"/>
              <a:ext cx="330432" cy="1170296"/>
            </a:xfrm>
            <a:prstGeom prst="line">
              <a:avLst/>
            </a:prstGeom>
            <a:ln>
              <a:gradFill>
                <a:gsLst>
                  <a:gs pos="0">
                    <a:srgbClr val="AAAAAA">
                      <a:alpha val="0"/>
                    </a:srgbClr>
                  </a:gs>
                  <a:gs pos="100000">
                    <a:srgbClr val="AAAAAA"/>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52" idx="0"/>
              <a:endCxn id="72" idx="5"/>
            </p:cNvCxnSpPr>
            <p:nvPr/>
          </p:nvCxnSpPr>
          <p:spPr>
            <a:xfrm flipV="1">
              <a:off x="3971683" y="3446285"/>
              <a:ext cx="433717" cy="466474"/>
            </a:xfrm>
            <a:prstGeom prst="line">
              <a:avLst/>
            </a:prstGeom>
            <a:ln>
              <a:gradFill>
                <a:gsLst>
                  <a:gs pos="0">
                    <a:srgbClr val="808080">
                      <a:alpha val="0"/>
                    </a:srgbClr>
                  </a:gs>
                  <a:gs pos="100000">
                    <a:srgbClr val="808080"/>
                  </a:gs>
                </a:gsLst>
                <a:lin ang="5400000" scaled="1"/>
              </a:gradFill>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a:off x="1189427" y="1778853"/>
              <a:ext cx="1676135" cy="362783"/>
            </a:xfrm>
            <a:prstGeom prst="roundRect">
              <a:avLst>
                <a:gd name="adj" fmla="val 50000"/>
              </a:avLst>
            </a:prstGeom>
            <a:solidFill>
              <a:srgbClr val="10F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64" name="组合 63"/>
            <p:cNvGrpSpPr/>
            <p:nvPr/>
          </p:nvGrpSpPr>
          <p:grpSpPr>
            <a:xfrm>
              <a:off x="4029870" y="2534446"/>
              <a:ext cx="1648900" cy="373511"/>
              <a:chOff x="4129089" y="2187350"/>
              <a:chExt cx="1648900" cy="373511"/>
            </a:xfrm>
            <a:solidFill>
              <a:srgbClr val="AAAAAA"/>
            </a:solidFill>
          </p:grpSpPr>
          <p:sp>
            <p:nvSpPr>
              <p:cNvPr id="65" name="矩形: 圆角 64"/>
              <p:cNvSpPr/>
              <p:nvPr/>
            </p:nvSpPr>
            <p:spPr>
              <a:xfrm>
                <a:off x="4129089" y="2187350"/>
                <a:ext cx="1648900" cy="37351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平行四边形 66"/>
              <p:cNvSpPr/>
              <p:nvPr/>
            </p:nvSpPr>
            <p:spPr>
              <a:xfrm>
                <a:off x="4198270" y="2295058"/>
                <a:ext cx="533417" cy="214313"/>
              </a:xfrm>
              <a:prstGeom prst="parallelogram">
                <a:avLst>
                  <a:gd name="adj" fmla="val 19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8" name="组合 67"/>
            <p:cNvGrpSpPr/>
            <p:nvPr/>
          </p:nvGrpSpPr>
          <p:grpSpPr>
            <a:xfrm>
              <a:off x="4187112" y="3254950"/>
              <a:ext cx="1904571" cy="382729"/>
              <a:chOff x="4195173" y="2567053"/>
              <a:chExt cx="3330909" cy="382729"/>
            </a:xfrm>
            <a:solidFill>
              <a:srgbClr val="808080"/>
            </a:solidFill>
          </p:grpSpPr>
          <p:sp>
            <p:nvSpPr>
              <p:cNvPr id="71" name="矩形: 圆角 70"/>
              <p:cNvSpPr/>
              <p:nvPr/>
            </p:nvSpPr>
            <p:spPr>
              <a:xfrm>
                <a:off x="4195173" y="2567053"/>
                <a:ext cx="3330909" cy="3827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平行四边形 71"/>
              <p:cNvSpPr/>
              <p:nvPr/>
            </p:nvSpPr>
            <p:spPr>
              <a:xfrm>
                <a:off x="4538900" y="2651261"/>
                <a:ext cx="692331" cy="214313"/>
              </a:xfrm>
              <a:prstGeom prst="parallelogram">
                <a:avLst>
                  <a:gd name="adj" fmla="val 19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7" name="文本框 36"/>
            <p:cNvSpPr txBox="1"/>
            <p:nvPr/>
          </p:nvSpPr>
          <p:spPr>
            <a:xfrm>
              <a:off x="1372048" y="1778853"/>
              <a:ext cx="1310893" cy="332726"/>
            </a:xfrm>
            <a:prstGeom prst="rect">
              <a:avLst/>
            </a:prstGeom>
            <a:noFill/>
          </p:spPr>
          <p:txBody>
            <a:bodyPr wrap="square" rtlCol="0">
              <a:noAutofit/>
            </a:bodyPr>
            <a:lstStyle/>
            <a:p>
              <a:pPr algn="ctr"/>
              <a:r>
                <a:rPr lang="en-US" sz="2400">
                  <a:solidFill>
                    <a:srgbClr val="FFFFFF"/>
                  </a:solidFill>
                  <a:latin typeface="Calibri" panose="020F0502020204030204" pitchFamily="34" charset="0"/>
                  <a:cs typeface="Arial" panose="020B0604020202020204" pitchFamily="34" charset="0"/>
                </a:rPr>
                <a:t>Naïve Bays</a:t>
              </a:r>
              <a:endParaRPr lang="en-US" altLang="en-US" sz="2400" dirty="0">
                <a:solidFill>
                  <a:srgbClr val="FFFFFF"/>
                </a:solidFill>
                <a:latin typeface="Calibri" panose="020F050202020403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9" name="文本框 78"/>
            <p:cNvSpPr txBox="1"/>
            <p:nvPr/>
          </p:nvSpPr>
          <p:spPr>
            <a:xfrm>
              <a:off x="4519023" y="2590722"/>
              <a:ext cx="669054" cy="316356"/>
            </a:xfrm>
            <a:prstGeom prst="rect">
              <a:avLst/>
            </a:prstGeom>
            <a:noFill/>
          </p:spPr>
          <p:txBody>
            <a:bodyPr wrap="square" rtlCol="0">
              <a:spAutoFit/>
            </a:bodyPr>
            <a:lstStyle/>
            <a:p>
              <a:pPr algn="ct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SVM</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文本框 82"/>
            <p:cNvSpPr txBox="1"/>
            <p:nvPr/>
          </p:nvSpPr>
          <p:spPr>
            <a:xfrm>
              <a:off x="4114665" y="3293570"/>
              <a:ext cx="2049367" cy="306426"/>
            </a:xfrm>
            <a:prstGeom prst="rect">
              <a:avLst/>
            </a:prstGeom>
            <a:noFill/>
          </p:spPr>
          <p:txBody>
            <a:bodyPr wrap="square" rtlCol="0">
              <a:noAutofit/>
            </a:bodyPr>
            <a:lstStyle/>
            <a:p>
              <a:pPr algn="ct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Random</a:t>
              </a: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Forest</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平行四边形 33"/>
          <p:cNvSpPr/>
          <p:nvPr/>
        </p:nvSpPr>
        <p:spPr>
          <a:xfrm>
            <a:off x="4371758" y="838200"/>
            <a:ext cx="3469221" cy="140494"/>
          </a:xfrm>
          <a:prstGeom prst="parallelogram">
            <a:avLst>
              <a:gd name="adj" fmla="val 45339"/>
            </a:avLst>
          </a:prstGeom>
          <a:gradFill>
            <a:gsLst>
              <a:gs pos="100000">
                <a:srgbClr val="098C66">
                  <a:alpha val="0"/>
                </a:srgbClr>
              </a:gs>
              <a:gs pos="0">
                <a:srgbClr val="10F0B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34"/>
          <p:cNvSpPr txBox="1"/>
          <p:nvPr/>
        </p:nvSpPr>
        <p:spPr>
          <a:xfrm>
            <a:off x="2754459" y="325177"/>
            <a:ext cx="6703716" cy="653511"/>
          </a:xfrm>
          <a:prstGeom prst="rect">
            <a:avLst/>
          </a:prstGeom>
          <a:noFill/>
        </p:spPr>
        <p:txBody>
          <a:bodyPr wrap="square" rtlCol="0">
            <a:noAutofit/>
          </a:bodyPr>
          <a:lstStyle/>
          <a:p>
            <a:pPr algn="ctr"/>
            <a:r>
              <a:rPr lang="en-US" altLang="zh-CN" sz="3200" b="1" spc="406" dirty="0">
                <a:solidFill>
                  <a:schemeClr val="bg1"/>
                </a:solidFill>
                <a:latin typeface="Arial" panose="020B0604020202020204" pitchFamily="34" charset="0"/>
                <a:ea typeface="微软雅黑" panose="020B0503020204020204" pitchFamily="34" charset="-122"/>
                <a:sym typeface="Arial" panose="020B0604020202020204" pitchFamily="34" charset="0"/>
              </a:rPr>
              <a:t>Machine Learning Models</a:t>
            </a:r>
            <a:endParaRPr lang="zh-CN" altLang="en-US" sz="3200" b="1" spc="40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userDrawn="1"/>
        </p:nvSpPr>
        <p:spPr>
          <a:xfrm>
            <a:off x="6851753" y="1706773"/>
            <a:ext cx="3382010" cy="521970"/>
          </a:xfrm>
          <a:prstGeom prst="rect">
            <a:avLst/>
          </a:prstGeom>
        </p:spPr>
        <p:txBody>
          <a:bodyPr wrap="none" rtlCol="0">
            <a:spAutoFit/>
          </a:bodyPr>
          <a:lstStyle/>
          <a:p>
            <a:r>
              <a:rPr lang="en-US" altLang="zh-CN" sz="2800" b="1">
                <a:solidFill>
                  <a:srgbClr val="FFFFFF"/>
                </a:solidFill>
              </a:rPr>
              <a:t>Model Description:</a:t>
            </a:r>
            <a:endParaRPr lang="zh-CN" altLang="en-US" sz="2800" b="1">
              <a:solidFill>
                <a:srgbClr val="FFFFFF"/>
              </a:solidFill>
            </a:endParaRPr>
          </a:p>
        </p:txBody>
      </p:sp>
      <p:cxnSp>
        <p:nvCxnSpPr>
          <p:cNvPr id="6" name="直接连接符 5"/>
          <p:cNvCxnSpPr/>
          <p:nvPr/>
        </p:nvCxnSpPr>
        <p:spPr>
          <a:xfrm flipV="1">
            <a:off x="3270817" y="2042029"/>
            <a:ext cx="105691" cy="2080476"/>
          </a:xfrm>
          <a:prstGeom prst="line">
            <a:avLst/>
          </a:prstGeom>
          <a:ln>
            <a:gradFill>
              <a:gsLst>
                <a:gs pos="100000">
                  <a:srgbClr val="10F0B0"/>
                </a:gs>
                <a:gs pos="0">
                  <a:srgbClr val="10F0B0">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030323" y="1614588"/>
            <a:ext cx="2237177" cy="419415"/>
          </a:xfrm>
          <a:prstGeom prst="rect">
            <a:avLst/>
          </a:prstGeom>
          <a:noFill/>
        </p:spPr>
        <p:txBody>
          <a:bodyPr wrap="square" rtlCol="0">
            <a:noAutofit/>
          </a:bodyPr>
          <a:lstStyle/>
          <a:p>
            <a:pPr algn="ctr"/>
            <a:r>
              <a:rPr lang="en-US" altLang="zh-CN" sz="2400" dirty="0">
                <a:solidFill>
                  <a:srgbClr val="FFFFFF"/>
                </a:solidFill>
                <a:latin typeface="Calibri" panose="020F0502020204030204" pitchFamily="34" charset="0"/>
                <a:ea typeface="微软雅黑" panose="020B0503020204020204" pitchFamily="34" charset="-122"/>
                <a:cs typeface="Arial" panose="020B0604020202020204" pitchFamily="34" charset="0"/>
                <a:sym typeface="Arial" panose="020B0604020202020204" pitchFamily="34" charset="0"/>
              </a:rPr>
              <a:t>Neural Network</a:t>
            </a:r>
            <a:endParaRPr lang="en-US" altLang="en-US" sz="2400" dirty="0">
              <a:solidFill>
                <a:srgbClr val="FFFFFF"/>
              </a:solidFill>
              <a:latin typeface="Calibri" panose="020F0502020204030204" pitchFamily="34" charset="0"/>
              <a:ea typeface="微软雅黑" panose="020B0503020204020204" pitchFamily="34" charset="-122"/>
              <a:cs typeface="Arial" panose="020B0604020202020204" pitchFamily="34" charset="0"/>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34" grpId="0" bldLvl="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5fc6a7a4-6abc-4788-a5ee-d134398ceff8"/>
  <p:tag name="COMMONDATA" val="eyJjb3VudCI6MS4wLCJoZGlkIjoiZTIwMzBkZjQwNzdkY2EzNGRmMmRhMTU2MzlmYWVjMjMiLCJ1c2VyQ291bnQiOjEuMH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9.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92.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31.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1286</Words>
  <Application>Microsoft Macintosh PowerPoint</Application>
  <PresentationFormat>Widescreen</PresentationFormat>
  <Paragraphs>211</Paragraphs>
  <Slides>44</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-apple-system</vt:lpstr>
      <vt:lpstr>微软雅黑</vt:lpstr>
      <vt:lpstr>Söhne</vt:lpstr>
      <vt:lpstr>Söhne Mono</vt:lpstr>
      <vt:lpstr>ui-sans-serif</vt:lpstr>
      <vt:lpstr>Arial</vt:lpstr>
      <vt:lpstr>Calibri</vt:lpstr>
      <vt:lpstr>第一PPT，www.1ppt.com</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SVM</vt:lpstr>
      <vt:lpstr>SVM</vt:lpstr>
      <vt:lpstr>SVM</vt:lpstr>
      <vt:lpstr>SVM</vt:lpstr>
      <vt:lpstr>SVM</vt:lpstr>
      <vt:lpstr>SVM</vt:lpstr>
      <vt:lpstr>SVM</vt:lpstr>
      <vt:lpstr>PowerPoint Presentation</vt:lpstr>
      <vt:lpstr>PowerPoint Presentation</vt:lpstr>
      <vt:lpstr>Naive Bayes</vt:lpstr>
      <vt:lpstr>Naive Bayes - Confusion Matrix</vt:lpstr>
      <vt:lpstr>Naive Bayes</vt:lpstr>
      <vt:lpstr>Naive Bayes</vt:lpstr>
      <vt:lpstr>Naive Bayes</vt:lpstr>
      <vt:lpstr>Naive Bayes</vt:lpstr>
      <vt:lpstr>Naive Bayes</vt:lpstr>
      <vt:lpstr>Naive Bayes</vt:lpstr>
      <vt:lpstr>Naive Bayes - 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Comparsion</vt:lpstr>
      <vt:lpstr>PowerPoint Presentation</vt:lpstr>
      <vt:lpstr>Conclusion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商务科技</dc:title>
  <dc:creator>第一PPT</dc:creator>
  <cp:keywords>www.1ppt.com</cp:keywords>
  <dc:description>www.1ppt.com</dc:description>
  <cp:lastModifiedBy>hojia</cp:lastModifiedBy>
  <cp:revision>1</cp:revision>
  <dcterms:created xsi:type="dcterms:W3CDTF">2023-08-28T09:05:49Z</dcterms:created>
  <dcterms:modified xsi:type="dcterms:W3CDTF">2023-09-12T04:34:52Z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D1CA6E6E338946E6A52A98F8B3234FDD_13</vt:lpwstr>
  </property>
  <property fmtid="{D5CDD505-2E9C-101B-9397-08002B2CF9AE}" pid="3" name="KSOProductBuildVer">
    <vt:lpwstr>2052-0.0.0.0</vt:lpwstr>
  </property>
</Properties>
</file>